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7"/>
  </p:notesMasterIdLst>
  <p:handoutMasterIdLst>
    <p:handoutMasterId r:id="rId98"/>
  </p:handoutMasterIdLst>
  <p:sldIdLst>
    <p:sldId id="358" r:id="rId2"/>
    <p:sldId id="321" r:id="rId3"/>
    <p:sldId id="389" r:id="rId4"/>
    <p:sldId id="390" r:id="rId5"/>
    <p:sldId id="391" r:id="rId6"/>
    <p:sldId id="392" r:id="rId7"/>
    <p:sldId id="393" r:id="rId8"/>
    <p:sldId id="355" r:id="rId9"/>
    <p:sldId id="388" r:id="rId10"/>
    <p:sldId id="394" r:id="rId11"/>
    <p:sldId id="359" r:id="rId12"/>
    <p:sldId id="256" r:id="rId13"/>
    <p:sldId id="290" r:id="rId14"/>
    <p:sldId id="257" r:id="rId15"/>
    <p:sldId id="288" r:id="rId16"/>
    <p:sldId id="291" r:id="rId17"/>
    <p:sldId id="258" r:id="rId18"/>
    <p:sldId id="259" r:id="rId19"/>
    <p:sldId id="300" r:id="rId20"/>
    <p:sldId id="260" r:id="rId21"/>
    <p:sldId id="293" r:id="rId22"/>
    <p:sldId id="261" r:id="rId23"/>
    <p:sldId id="294" r:id="rId24"/>
    <p:sldId id="262" r:id="rId25"/>
    <p:sldId id="332" r:id="rId26"/>
    <p:sldId id="371" r:id="rId27"/>
    <p:sldId id="385" r:id="rId28"/>
    <p:sldId id="263" r:id="rId29"/>
    <p:sldId id="337" r:id="rId30"/>
    <p:sldId id="264" r:id="rId31"/>
    <p:sldId id="297" r:id="rId32"/>
    <p:sldId id="384" r:id="rId33"/>
    <p:sldId id="265" r:id="rId34"/>
    <p:sldId id="296" r:id="rId35"/>
    <p:sldId id="266" r:id="rId36"/>
    <p:sldId id="342" r:id="rId37"/>
    <p:sldId id="267" r:id="rId38"/>
    <p:sldId id="373" r:id="rId39"/>
    <p:sldId id="268" r:id="rId40"/>
    <p:sldId id="362" r:id="rId41"/>
    <p:sldId id="361" r:id="rId42"/>
    <p:sldId id="343" r:id="rId43"/>
    <p:sldId id="269" r:id="rId44"/>
    <p:sldId id="338" r:id="rId45"/>
    <p:sldId id="270" r:id="rId46"/>
    <p:sldId id="271" r:id="rId47"/>
    <p:sldId id="272" r:id="rId48"/>
    <p:sldId id="273" r:id="rId49"/>
    <p:sldId id="363" r:id="rId50"/>
    <p:sldId id="383" r:id="rId51"/>
    <p:sldId id="274" r:id="rId52"/>
    <p:sldId id="303" r:id="rId53"/>
    <p:sldId id="381" r:id="rId54"/>
    <p:sldId id="275" r:id="rId55"/>
    <p:sldId id="348" r:id="rId56"/>
    <p:sldId id="277" r:id="rId57"/>
    <p:sldId id="374" r:id="rId58"/>
    <p:sldId id="278" r:id="rId59"/>
    <p:sldId id="306" r:id="rId60"/>
    <p:sldId id="279" r:id="rId61"/>
    <p:sldId id="307" r:id="rId62"/>
    <p:sldId id="280" r:id="rId63"/>
    <p:sldId id="311" r:id="rId64"/>
    <p:sldId id="377" r:id="rId65"/>
    <p:sldId id="281" r:id="rId66"/>
    <p:sldId id="324" r:id="rId67"/>
    <p:sldId id="282" r:id="rId68"/>
    <p:sldId id="339" r:id="rId69"/>
    <p:sldId id="340" r:id="rId70"/>
    <p:sldId id="283" r:id="rId71"/>
    <p:sldId id="312" r:id="rId72"/>
    <p:sldId id="284" r:id="rId73"/>
    <p:sldId id="313" r:id="rId74"/>
    <p:sldId id="285" r:id="rId75"/>
    <p:sldId id="350" r:id="rId76"/>
    <p:sldId id="354" r:id="rId77"/>
    <p:sldId id="378" r:id="rId78"/>
    <p:sldId id="286" r:id="rId79"/>
    <p:sldId id="367" r:id="rId80"/>
    <p:sldId id="380" r:id="rId81"/>
    <p:sldId id="314" r:id="rId82"/>
    <p:sldId id="366" r:id="rId83"/>
    <p:sldId id="315" r:id="rId84"/>
    <p:sldId id="326" r:id="rId85"/>
    <p:sldId id="316" r:id="rId86"/>
    <p:sldId id="327" r:id="rId87"/>
    <p:sldId id="317" r:id="rId88"/>
    <p:sldId id="328" r:id="rId89"/>
    <p:sldId id="318" r:id="rId90"/>
    <p:sldId id="329" r:id="rId91"/>
    <p:sldId id="319" r:id="rId92"/>
    <p:sldId id="330" r:id="rId93"/>
    <p:sldId id="320" r:id="rId94"/>
    <p:sldId id="386" r:id="rId95"/>
    <p:sldId id="387" r:id="rId96"/>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99CCFF"/>
    <a:srgbClr val="D6ECEE"/>
    <a:srgbClr val="99FFCC"/>
    <a:srgbClr val="66FF99"/>
    <a:srgbClr val="66FFFF"/>
    <a:srgbClr val="3399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2266" autoAdjust="0"/>
    <p:restoredTop sz="94278" autoAdjust="0"/>
  </p:normalViewPr>
  <p:slideViewPr>
    <p:cSldViewPr>
      <p:cViewPr varScale="1">
        <p:scale>
          <a:sx n="107" d="100"/>
          <a:sy n="107" d="100"/>
        </p:scale>
        <p:origin x="-504" y="-78"/>
      </p:cViewPr>
      <p:guideLst>
        <p:guide orient="horz" pos="2160"/>
        <p:guide pos="2880"/>
      </p:guideLst>
    </p:cSldViewPr>
  </p:slideViewPr>
  <p:outlineViewPr>
    <p:cViewPr>
      <p:scale>
        <a:sx n="33" d="100"/>
        <a:sy n="33" d="100"/>
      </p:scale>
      <p:origin x="48" y="37704"/>
    </p:cViewPr>
  </p:outlineViewPr>
  <p:notesTextViewPr>
    <p:cViewPr>
      <p:scale>
        <a:sx n="100" d="100"/>
        <a:sy n="100" d="100"/>
      </p:scale>
      <p:origin x="0" y="0"/>
    </p:cViewPr>
  </p:notesTextViewPr>
  <p:sorterViewPr>
    <p:cViewPr>
      <p:scale>
        <a:sx n="100" d="100"/>
        <a:sy n="100" d="100"/>
      </p:scale>
      <p:origin x="0" y="2174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46" tIns="46424" rIns="92846" bIns="46424" numCol="1" anchor="t" anchorCtr="0" compatLnSpc="1">
            <a:prstTxWarp prst="textNoShape">
              <a:avLst/>
            </a:prstTxWarp>
          </a:bodyPr>
          <a:lstStyle>
            <a:lvl1pPr>
              <a:defRPr sz="1200" dirty="0">
                <a:latin typeface="Arial" charset="0"/>
              </a:defRPr>
            </a:lvl1pPr>
          </a:lstStyle>
          <a:p>
            <a:pPr>
              <a:defRPr/>
            </a:pPr>
            <a:endParaRPr lang="en-US"/>
          </a:p>
        </p:txBody>
      </p:sp>
      <p:sp>
        <p:nvSpPr>
          <p:cNvPr id="1484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846" tIns="46424" rIns="92846" bIns="46424" numCol="1" anchor="t" anchorCtr="0" compatLnSpc="1">
            <a:prstTxWarp prst="textNoShape">
              <a:avLst/>
            </a:prstTxWarp>
          </a:bodyPr>
          <a:lstStyle>
            <a:lvl1pPr algn="r">
              <a:defRPr sz="1200" dirty="0">
                <a:latin typeface="Arial" charset="0"/>
              </a:defRPr>
            </a:lvl1pPr>
          </a:lstStyle>
          <a:p>
            <a:pPr>
              <a:defRPr/>
            </a:pPr>
            <a:endParaRPr lang="en-US"/>
          </a:p>
        </p:txBody>
      </p:sp>
      <p:sp>
        <p:nvSpPr>
          <p:cNvPr id="1484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846" tIns="46424" rIns="92846" bIns="46424" numCol="1" anchor="b" anchorCtr="0" compatLnSpc="1">
            <a:prstTxWarp prst="textNoShape">
              <a:avLst/>
            </a:prstTxWarp>
          </a:bodyPr>
          <a:lstStyle>
            <a:lvl1pPr>
              <a:defRPr sz="1200" dirty="0">
                <a:latin typeface="Arial" charset="0"/>
              </a:defRPr>
            </a:lvl1pPr>
          </a:lstStyle>
          <a:p>
            <a:pPr>
              <a:defRPr/>
            </a:pPr>
            <a:endParaRPr lang="en-US"/>
          </a:p>
        </p:txBody>
      </p:sp>
      <p:sp>
        <p:nvSpPr>
          <p:cNvPr id="1484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846" tIns="46424" rIns="92846" bIns="46424" numCol="1" anchor="b" anchorCtr="0" compatLnSpc="1">
            <a:prstTxWarp prst="textNoShape">
              <a:avLst/>
            </a:prstTxWarp>
          </a:bodyPr>
          <a:lstStyle>
            <a:lvl1pPr algn="r">
              <a:defRPr sz="1200">
                <a:latin typeface="Arial" charset="0"/>
              </a:defRPr>
            </a:lvl1pPr>
          </a:lstStyle>
          <a:p>
            <a:pPr>
              <a:defRPr/>
            </a:pPr>
            <a:fld id="{E40A73B3-D3FF-43C0-A342-E41A227080D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0" tIns="45714" rIns="91430" bIns="45714" rtlCol="0"/>
          <a:lstStyle>
            <a:lvl1pPr algn="l">
              <a:defRPr sz="1200" dirty="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30" tIns="45714" rIns="91430" bIns="45714" rtlCol="0"/>
          <a:lstStyle>
            <a:lvl1pPr algn="r">
              <a:defRPr sz="1200"/>
            </a:lvl1pPr>
          </a:lstStyle>
          <a:p>
            <a:pPr>
              <a:defRPr/>
            </a:pPr>
            <a:fld id="{08F92CEB-8605-4890-8B68-67730A8A4B56}" type="datetimeFigureOut">
              <a:rPr lang="en-US"/>
              <a:pPr>
                <a:defRPr/>
              </a:pPr>
              <a:t>2/12/2009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0" tIns="45714" rIns="91430" bIns="45714"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30" tIns="45714" rIns="91430"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30" tIns="45714" rIns="91430" bIns="45714" rtlCol="0" anchor="b"/>
          <a:lstStyle>
            <a:lvl1pPr algn="l">
              <a:defRPr sz="1200" dirty="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0" tIns="45714" rIns="91430" bIns="45714" rtlCol="0" anchor="b"/>
          <a:lstStyle>
            <a:lvl1pPr algn="r">
              <a:defRPr sz="1200"/>
            </a:lvl1pPr>
          </a:lstStyle>
          <a:p>
            <a:pPr>
              <a:defRPr/>
            </a:pPr>
            <a:fld id="{BCA33140-664B-4783-AD8F-E7E8558D583E}"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F8042C-08CB-45E7-8250-FE97F2F61F67}"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BD799A-9EB1-40C3-9BA2-CEC41CE96E62}"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4BDA52-6CBF-40CE-98E3-A5E1B564DA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17851F-60AA-4D05-A23A-1DC37E2BD0B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2160AA-9EDC-4330-A006-FF474040729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9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1A4D69-A984-4B4E-AC29-13514283D65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1E5940-BF64-4C26-874F-91278F4DF11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C95B6-3549-4656-A24D-E158E9C816D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40453-E9C6-46B7-87FC-73820D3486E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A19B8A-786B-418F-A294-7E804D40784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DF09EE-2FC5-4DB4-B922-863DCD4C61F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80B150-9FDD-42CE-A6F7-DDB2408667C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C2029E-4010-48D5-BA9C-3CDA70D0731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64F7DA-EC32-47ED-8494-84722A2B9A0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2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50491A0-0CBF-4A22-8DCF-F5F27080C4D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sldNum="0" hdr="0" ftr="0" dt="0"/>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Times New Roman" pitchFamily="18" charset="0"/>
        </a:defRPr>
      </a:lvl2pPr>
      <a:lvl3pPr algn="l" rtl="0" eaLnBrk="0" fontAlgn="base" hangingPunct="0">
        <a:spcBef>
          <a:spcPct val="0"/>
        </a:spcBef>
        <a:spcAft>
          <a:spcPct val="0"/>
        </a:spcAft>
        <a:defRPr sz="2000">
          <a:solidFill>
            <a:schemeClr val="tx2"/>
          </a:solidFill>
          <a:latin typeface="Times New Roman" pitchFamily="18" charset="0"/>
        </a:defRPr>
      </a:lvl3pPr>
      <a:lvl4pPr algn="l" rtl="0" eaLnBrk="0" fontAlgn="base" hangingPunct="0">
        <a:spcBef>
          <a:spcPct val="0"/>
        </a:spcBef>
        <a:spcAft>
          <a:spcPct val="0"/>
        </a:spcAft>
        <a:defRPr sz="2000">
          <a:solidFill>
            <a:schemeClr val="tx2"/>
          </a:solidFill>
          <a:latin typeface="Times New Roman" pitchFamily="18" charset="0"/>
        </a:defRPr>
      </a:lvl4pPr>
      <a:lvl5pPr algn="l" rtl="0" eaLnBrk="0" fontAlgn="base" hangingPunct="0">
        <a:spcBef>
          <a:spcPct val="0"/>
        </a:spcBef>
        <a:spcAft>
          <a:spcPct val="0"/>
        </a:spcAft>
        <a:defRPr sz="2000">
          <a:solidFill>
            <a:schemeClr val="tx2"/>
          </a:solidFill>
          <a:latin typeface="Times New Roman" pitchFamily="18" charset="0"/>
        </a:defRPr>
      </a:lvl5pPr>
      <a:lvl6pPr marL="457200" algn="l" rtl="0" fontAlgn="base">
        <a:spcBef>
          <a:spcPct val="0"/>
        </a:spcBef>
        <a:spcAft>
          <a:spcPct val="0"/>
        </a:spcAft>
        <a:defRPr sz="2000">
          <a:solidFill>
            <a:schemeClr val="tx2"/>
          </a:solidFill>
          <a:latin typeface="Times New Roman" pitchFamily="18" charset="0"/>
        </a:defRPr>
      </a:lvl6pPr>
      <a:lvl7pPr marL="914400" algn="l" rtl="0" fontAlgn="base">
        <a:spcBef>
          <a:spcPct val="0"/>
        </a:spcBef>
        <a:spcAft>
          <a:spcPct val="0"/>
        </a:spcAft>
        <a:defRPr sz="2000">
          <a:solidFill>
            <a:schemeClr val="tx2"/>
          </a:solidFill>
          <a:latin typeface="Times New Roman" pitchFamily="18" charset="0"/>
        </a:defRPr>
      </a:lvl7pPr>
      <a:lvl8pPr marL="1371600" algn="l" rtl="0" fontAlgn="base">
        <a:spcBef>
          <a:spcPct val="0"/>
        </a:spcBef>
        <a:spcAft>
          <a:spcPct val="0"/>
        </a:spcAft>
        <a:defRPr sz="2000">
          <a:solidFill>
            <a:schemeClr val="tx2"/>
          </a:solidFill>
          <a:latin typeface="Times New Roman" pitchFamily="18" charset="0"/>
        </a:defRPr>
      </a:lvl8pPr>
      <a:lvl9pPr marL="1828800" algn="l" rtl="0" fontAlgn="base">
        <a:spcBef>
          <a:spcPct val="0"/>
        </a:spcBef>
        <a:spcAft>
          <a:spcPct val="0"/>
        </a:spcAft>
        <a:defRPr sz="2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914400"/>
            <a:ext cx="8229600" cy="1143000"/>
          </a:xfrm>
        </p:spPr>
        <p:txBody>
          <a:bodyPr/>
          <a:lstStyle/>
          <a:p>
            <a:pPr algn="ctr" eaLnBrk="1" hangingPunct="1"/>
            <a:r>
              <a:rPr lang="en-US" sz="4000" b="1" smtClean="0"/>
              <a:t>CFA Third Year Review Workshop</a:t>
            </a:r>
          </a:p>
        </p:txBody>
      </p:sp>
      <p:sp>
        <p:nvSpPr>
          <p:cNvPr id="146435" name="Rectangle 3"/>
          <p:cNvSpPr>
            <a:spLocks noGrp="1" noChangeArrowheads="1"/>
          </p:cNvSpPr>
          <p:nvPr>
            <p:ph type="body" idx="1"/>
          </p:nvPr>
        </p:nvSpPr>
        <p:spPr>
          <a:xfrm>
            <a:off x="457200" y="2819400"/>
            <a:ext cx="8229600" cy="838200"/>
          </a:xfrm>
        </p:spPr>
        <p:txBody>
          <a:bodyPr/>
          <a:lstStyle/>
          <a:p>
            <a:pPr algn="ctr" eaLnBrk="1" hangingPunct="1"/>
            <a:r>
              <a:rPr lang="en-US" sz="3200" b="1" smtClean="0"/>
              <a:t>February 6, 2009</a:t>
            </a:r>
          </a:p>
          <a:p>
            <a:pPr algn="ctr" eaLnBrk="1" hangingPunct="1"/>
            <a:r>
              <a:rPr lang="en-US" sz="3200" b="1" smtClean="0"/>
              <a:t>3:00 - 5:00 p.m.</a:t>
            </a:r>
          </a:p>
        </p:txBody>
      </p:sp>
      <p:pic>
        <p:nvPicPr>
          <p:cNvPr id="7172" name="Picture 5" descr="BD21338_"/>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2381250" y="3338513"/>
            <a:ext cx="4381500" cy="18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grpId="0" nodeType="withEffect">
                                  <p:stCondLst>
                                    <p:cond delay="0"/>
                                  </p:stCondLst>
                                  <p:childTnLst>
                                    <p:animClr clrSpc="rgb" dir="cw">
                                      <p:cBhvr override="childStyle">
                                        <p:cTn id="6" dur="1500" accel="50000" autoRev="1" fill="hold" tmFilter="0, 0; .33333, 1; 1, 1">
                                          <p:stCondLst>
                                            <p:cond delay="0"/>
                                          </p:stCondLst>
                                        </p:cTn>
                                        <p:tgtEl>
                                          <p:spTgt spid="146434"/>
                                        </p:tgtEl>
                                        <p:attrNameLst>
                                          <p:attrName>style.color</p:attrName>
                                        </p:attrNameLst>
                                      </p:cBhvr>
                                      <p:to>
                                        <a:srgbClr val="99CCFF"/>
                                      </p:to>
                                    </p:animClr>
                                    <p:animClr clrSpc="rgb" dir="cw">
                                      <p:cBhvr>
                                        <p:cTn id="7" dur="1500" accel="50000" autoRev="1" fill="hold" tmFilter="0, 0; .33333, 1; 1, 1">
                                          <p:stCondLst>
                                            <p:cond delay="0"/>
                                          </p:stCondLst>
                                        </p:cTn>
                                        <p:tgtEl>
                                          <p:spTgt spid="146434"/>
                                        </p:tgtEl>
                                        <p:attrNameLst>
                                          <p:attrName>fillcolor</p:attrName>
                                        </p:attrNameLst>
                                      </p:cBhvr>
                                      <p:to>
                                        <a:srgbClr val="99CCFF"/>
                                      </p:to>
                                    </p:animClr>
                                    <p:set>
                                      <p:cBhvr>
                                        <p:cTn id="8" dur="3000" fill="hold"/>
                                        <p:tgtEl>
                                          <p:spTgt spid="146434"/>
                                        </p:tgtEl>
                                        <p:attrNameLst>
                                          <p:attrName>fill.type</p:attrName>
                                        </p:attrNameLst>
                                      </p:cBhvr>
                                      <p:to>
                                        <p:strVal val="solid"/>
                                      </p:to>
                                    </p:set>
                                    <p:set>
                                      <p:cBhvr>
                                        <p:cTn id="9" dur="3000" fill="hold"/>
                                        <p:tgtEl>
                                          <p:spTgt spid="146434"/>
                                        </p:tgtEl>
                                        <p:attrNameLst>
                                          <p:attrName>fill.on</p:attrName>
                                        </p:attrNameLst>
                                      </p:cBhvr>
                                      <p:to>
                                        <p:strVal val="true"/>
                                      </p:to>
                                    </p:set>
                                    <p:animScale>
                                      <p:cBhvr>
                                        <p:cTn id="10" dur="1500" accel="50000" autoRev="1" fill="hold" tmFilter="0, 0; .33333, 1; 1, 1">
                                          <p:stCondLst>
                                            <p:cond delay="0"/>
                                          </p:stCondLst>
                                        </p:cTn>
                                        <p:tgtEl>
                                          <p:spTgt spid="146434"/>
                                        </p:tgtEl>
                                      </p:cBhvr>
                                      <p:from x="100000" y="100000"/>
                                      <p:to x="100000" y="140000"/>
                                    </p:animScale>
                                  </p:childTnLst>
                                </p:cTn>
                              </p:par>
                            </p:childTnLst>
                          </p:cTn>
                        </p:par>
                        <p:par>
                          <p:cTn id="11" fill="hold">
                            <p:stCondLst>
                              <p:cond delay="3000"/>
                            </p:stCondLst>
                            <p:childTnLst>
                              <p:par>
                                <p:cTn id="12" presetID="20" presetClass="entr" presetSubtype="0" fill="hold" nodeType="afterEffect">
                                  <p:stCondLst>
                                    <p:cond delay="0"/>
                                  </p:stCondLst>
                                  <p:childTnLst>
                                    <p:set>
                                      <p:cBhvr>
                                        <p:cTn id="13" dur="1" fill="hold">
                                          <p:stCondLst>
                                            <p:cond delay="0"/>
                                          </p:stCondLst>
                                        </p:cTn>
                                        <p:tgtEl>
                                          <p:spTgt spid="146435">
                                            <p:txEl>
                                              <p:pRg st="0" end="0"/>
                                            </p:txEl>
                                          </p:spTgt>
                                        </p:tgtEl>
                                        <p:attrNameLst>
                                          <p:attrName>style.visibility</p:attrName>
                                        </p:attrNameLst>
                                      </p:cBhvr>
                                      <p:to>
                                        <p:strVal val="visible"/>
                                      </p:to>
                                    </p:set>
                                    <p:animEffect transition="in" filter="wedge">
                                      <p:cBhvr>
                                        <p:cTn id="14" dur="2000"/>
                                        <p:tgtEl>
                                          <p:spTgt spid="146435">
                                            <p:txEl>
                                              <p:pRg st="0" end="0"/>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146435">
                                            <p:txEl>
                                              <p:pRg st="1" end="1"/>
                                            </p:txEl>
                                          </p:spTgt>
                                        </p:tgtEl>
                                        <p:attrNameLst>
                                          <p:attrName>style.visibility</p:attrName>
                                        </p:attrNameLst>
                                      </p:cBhvr>
                                      <p:to>
                                        <p:strVal val="visible"/>
                                      </p:to>
                                    </p:set>
                                    <p:animEffect transition="in" filter="wedge">
                                      <p:cBhvr>
                                        <p:cTn id="17" dur="2000"/>
                                        <p:tgtEl>
                                          <p:spTgt spid="146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6" name="Explosion 2 5"/>
          <p:cNvSpPr/>
          <p:nvPr/>
        </p:nvSpPr>
        <p:spPr>
          <a:xfrm>
            <a:off x="5410200" y="838200"/>
            <a:ext cx="3733800" cy="259080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5791200" y="1524000"/>
            <a:ext cx="2743200" cy="1303338"/>
          </a:xfrm>
          <a:prstGeom prst="rect">
            <a:avLst/>
          </a:prstGeom>
          <a:noFill/>
        </p:spPr>
        <p:txBody>
          <a:bodyPr>
            <a:spAutoFit/>
          </a:bodyPr>
          <a:lstStyle/>
          <a:p>
            <a:pPr algn="ctr">
              <a:spcAft>
                <a:spcPts val="400"/>
              </a:spcAft>
              <a:defRPr/>
            </a:pPr>
            <a:r>
              <a:rPr lang="en-US" sz="2400" dirty="0">
                <a:solidFill>
                  <a:schemeClr val="accent2">
                    <a:lumMod val="75000"/>
                  </a:schemeClr>
                </a:solidFill>
                <a:latin typeface="Arial Black" pitchFamily="34" charset="0"/>
              </a:rPr>
              <a:t>Make </a:t>
            </a:r>
            <a:endParaRPr lang="en-US" sz="2400" dirty="0">
              <a:solidFill>
                <a:schemeClr val="accent2">
                  <a:lumMod val="75000"/>
                </a:schemeClr>
              </a:solidFill>
              <a:latin typeface="Arial Black" pitchFamily="34" charset="0"/>
            </a:endParaRPr>
          </a:p>
          <a:p>
            <a:pPr algn="ctr">
              <a:spcAft>
                <a:spcPts val="400"/>
              </a:spcAft>
              <a:defRPr/>
            </a:pPr>
            <a:r>
              <a:rPr lang="en-US" sz="2400" dirty="0">
                <a:solidFill>
                  <a:schemeClr val="accent2">
                    <a:lumMod val="75000"/>
                  </a:schemeClr>
                </a:solidFill>
                <a:latin typeface="Arial Black" pitchFamily="34" charset="0"/>
              </a:rPr>
              <a:t>your own</a:t>
            </a:r>
          </a:p>
          <a:p>
            <a:pPr algn="ctr">
              <a:spcAft>
                <a:spcPts val="400"/>
              </a:spcAft>
              <a:defRPr/>
            </a:pPr>
            <a:r>
              <a:rPr lang="en-US" sz="2400" dirty="0">
                <a:solidFill>
                  <a:schemeClr val="accent2">
                    <a:lumMod val="75000"/>
                  </a:schemeClr>
                </a:solidFill>
                <a:latin typeface="Arial Black" pitchFamily="34" charset="0"/>
              </a:rPr>
              <a:t>cover </a:t>
            </a:r>
            <a:r>
              <a:rPr lang="en-US" sz="2400" dirty="0">
                <a:solidFill>
                  <a:schemeClr val="accent2">
                    <a:lumMod val="75000"/>
                  </a:schemeClr>
                </a:solidFill>
                <a:latin typeface="Arial Black" pitchFamily="34" charset="0"/>
              </a:rPr>
              <a:t>sheet!</a:t>
            </a:r>
          </a:p>
        </p:txBody>
      </p:sp>
      <p:sp>
        <p:nvSpPr>
          <p:cNvPr id="27652" name="TextBox 2"/>
          <p:cNvSpPr txBox="1">
            <a:spLocks noChangeArrowheads="1"/>
          </p:cNvSpPr>
          <p:nvPr/>
        </p:nvSpPr>
        <p:spPr bwMode="auto">
          <a:xfrm>
            <a:off x="533400" y="228600"/>
            <a:ext cx="6934200" cy="400050"/>
          </a:xfrm>
          <a:prstGeom prst="rect">
            <a:avLst/>
          </a:prstGeom>
          <a:noFill/>
          <a:ln w="9525">
            <a:noFill/>
            <a:miter lim="800000"/>
            <a:headEnd/>
            <a:tailEnd/>
          </a:ln>
        </p:spPr>
        <p:txBody>
          <a:bodyPr>
            <a:spAutoFit/>
          </a:bodyPr>
          <a:lstStyle/>
          <a:p>
            <a:r>
              <a:rPr lang="en-US" b="1"/>
              <a:t>1.  NOMINEE INFORMATION (See Attachment #1)</a:t>
            </a:r>
          </a:p>
        </p:txBody>
      </p:sp>
      <p:sp>
        <p:nvSpPr>
          <p:cNvPr id="4" name="Content Placeholder 5"/>
          <p:cNvSpPr txBox="1">
            <a:spLocks/>
          </p:cNvSpPr>
          <p:nvPr/>
        </p:nvSpPr>
        <p:spPr>
          <a:xfrm>
            <a:off x="838200" y="609600"/>
            <a:ext cx="6096000" cy="6096000"/>
          </a:xfrm>
          <a:prstGeom prst="rect">
            <a:avLst/>
          </a:prstGeom>
        </p:spPr>
        <p:txBody>
          <a:bodyPr/>
          <a:lstStyle/>
          <a:p>
            <a:pPr marL="342900" indent="-342900" eaLnBrk="0" hangingPunct="0">
              <a:spcBef>
                <a:spcPct val="20000"/>
              </a:spcBef>
              <a:defRPr/>
            </a:pPr>
            <a:r>
              <a:rPr lang="en-US" sz="800" b="1" kern="0" dirty="0">
                <a:latin typeface="+mn-lt"/>
              </a:rPr>
              <a:t>2008-2009 NOMINEE INFORMATION COVER SHEET (Please print or type) UNIVERSITY OF FLORIDA RECOMMENDATION FOR TENURE, PERMANENT STATUS AND/OR PROMOTION </a:t>
            </a:r>
            <a:endParaRPr lang="en-US" sz="800" kern="0" dirty="0">
              <a:latin typeface="+mn-lt"/>
            </a:endParaRPr>
          </a:p>
          <a:p>
            <a:pPr marL="342900" indent="-342900" eaLnBrk="0" hangingPunct="0">
              <a:spcBef>
                <a:spcPct val="20000"/>
              </a:spcBef>
              <a:defRPr/>
            </a:pPr>
            <a:r>
              <a:rPr lang="en-US" sz="800" b="1" kern="0" dirty="0">
                <a:latin typeface="+mn-lt"/>
              </a:rPr>
              <a:t>A.	GENERAL CURRENT INFORMATION </a:t>
            </a:r>
            <a:endParaRPr lang="en-US" sz="800" kern="0" dirty="0">
              <a:latin typeface="+mn-lt"/>
            </a:endParaRPr>
          </a:p>
          <a:p>
            <a:pPr marL="342900" indent="-342900" eaLnBrk="0" hangingPunct="0">
              <a:spcBef>
                <a:spcPct val="20000"/>
              </a:spcBef>
              <a:defRPr/>
            </a:pPr>
            <a:r>
              <a:rPr lang="en-US" sz="800" kern="0" dirty="0">
                <a:latin typeface="+mn-lt"/>
              </a:rPr>
              <a:t>Name _______________________________________________ 	UFID# __________________________ </a:t>
            </a:r>
          </a:p>
          <a:p>
            <a:pPr marL="342900" indent="-342900" eaLnBrk="0" hangingPunct="0">
              <a:spcBef>
                <a:spcPct val="20000"/>
              </a:spcBef>
              <a:defRPr/>
            </a:pPr>
            <a:r>
              <a:rPr lang="en-US" sz="800" kern="0" dirty="0">
                <a:latin typeface="+mn-lt"/>
              </a:rPr>
              <a:t>Department/Center _____________________________________	Campus Box _____________________ </a:t>
            </a:r>
          </a:p>
          <a:p>
            <a:pPr marL="342900" indent="-342900" eaLnBrk="0" hangingPunct="0">
              <a:spcBef>
                <a:spcPct val="20000"/>
              </a:spcBef>
              <a:defRPr/>
            </a:pPr>
            <a:r>
              <a:rPr lang="en-US" sz="800" kern="0" dirty="0">
                <a:latin typeface="+mn-lt"/>
              </a:rPr>
              <a:t>Current Rank _________________________________________ 	Graduate Faculty__________________ </a:t>
            </a:r>
          </a:p>
          <a:p>
            <a:pPr marL="342900" indent="-342900" eaLnBrk="0" hangingPunct="0">
              <a:spcBef>
                <a:spcPct val="20000"/>
              </a:spcBef>
              <a:defRPr/>
            </a:pPr>
            <a:r>
              <a:rPr lang="en-US" sz="800" kern="0" dirty="0">
                <a:latin typeface="+mn-lt"/>
              </a:rPr>
              <a:t>Type of Nomination: 	_____ Tenure/NA (If conditional, name of other institution_____________) </a:t>
            </a:r>
          </a:p>
          <a:p>
            <a:pPr marL="342900" indent="-342900" eaLnBrk="0" hangingPunct="0">
              <a:spcBef>
                <a:spcPct val="20000"/>
              </a:spcBef>
              <a:defRPr/>
            </a:pPr>
            <a:r>
              <a:rPr lang="en-US" sz="800" kern="0" dirty="0">
                <a:latin typeface="+mn-lt"/>
              </a:rPr>
              <a:t>		______If tenured, date tenure received </a:t>
            </a:r>
          </a:p>
          <a:p>
            <a:pPr marL="342900" indent="-342900" eaLnBrk="0" hangingPunct="0">
              <a:spcBef>
                <a:spcPct val="20000"/>
              </a:spcBef>
              <a:defRPr/>
            </a:pPr>
            <a:r>
              <a:rPr lang="en-US" sz="800" kern="0" dirty="0">
                <a:latin typeface="+mn-lt"/>
              </a:rPr>
              <a:t>_____ Permanent Status </a:t>
            </a:r>
          </a:p>
          <a:p>
            <a:pPr marL="342900" indent="-342900" eaLnBrk="0" hangingPunct="0">
              <a:spcBef>
                <a:spcPct val="20000"/>
              </a:spcBef>
              <a:defRPr/>
            </a:pPr>
            <a:r>
              <a:rPr lang="en-US" sz="800" kern="0" dirty="0">
                <a:latin typeface="+mn-lt"/>
              </a:rPr>
              <a:t>_____ Promotion to (List Proposed Rank) __________________________________ </a:t>
            </a:r>
          </a:p>
          <a:p>
            <a:pPr marL="342900" indent="-342900" eaLnBrk="0" hangingPunct="0">
              <a:spcBef>
                <a:spcPct val="20000"/>
              </a:spcBef>
              <a:defRPr/>
            </a:pPr>
            <a:r>
              <a:rPr lang="en-US" sz="800" b="1" kern="0" dirty="0">
                <a:latin typeface="+mn-lt"/>
              </a:rPr>
              <a:t>B. 	THE NOMINEE DOES_____ DOES NOT_____ WAIVE HIS/HER RIGHT TO VIEW LETTERS</a:t>
            </a:r>
            <a:endParaRPr lang="en-US" sz="800" kern="0" dirty="0">
              <a:latin typeface="+mn-lt"/>
            </a:endParaRPr>
          </a:p>
          <a:p>
            <a:pPr marL="342900" indent="-342900" eaLnBrk="0" hangingPunct="0">
              <a:spcBef>
                <a:spcPct val="20000"/>
              </a:spcBef>
              <a:defRPr/>
            </a:pPr>
            <a:r>
              <a:rPr lang="en-US" sz="800" b="1" kern="0" dirty="0">
                <a:latin typeface="+mn-lt"/>
              </a:rPr>
              <a:t>	OF EVALUATION. </a:t>
            </a:r>
            <a:endParaRPr lang="en-US" sz="800" kern="0" dirty="0">
              <a:latin typeface="+mn-lt"/>
            </a:endParaRPr>
          </a:p>
          <a:p>
            <a:pPr marL="342900" indent="-342900" eaLnBrk="0" hangingPunct="0">
              <a:spcBef>
                <a:spcPct val="20000"/>
              </a:spcBef>
              <a:defRPr/>
            </a:pPr>
            <a:r>
              <a:rPr lang="en-US" sz="800" b="1" kern="0" dirty="0">
                <a:latin typeface="+mn-lt"/>
              </a:rPr>
              <a:t>_____________________________________________________</a:t>
            </a:r>
            <a:endParaRPr lang="en-US" sz="800" kern="0" dirty="0">
              <a:latin typeface="+mn-lt"/>
            </a:endParaRPr>
          </a:p>
          <a:p>
            <a:pPr marL="342900" indent="-342900" eaLnBrk="0" hangingPunct="0">
              <a:spcBef>
                <a:spcPct val="20000"/>
              </a:spcBef>
              <a:defRPr/>
            </a:pPr>
            <a:r>
              <a:rPr lang="en-US" sz="800" b="1" kern="0" dirty="0">
                <a:latin typeface="+mn-lt"/>
              </a:rPr>
              <a:t>Nominee’s Signature 	                              Date </a:t>
            </a:r>
            <a:endParaRPr lang="en-US" sz="800" kern="0" dirty="0">
              <a:latin typeface="+mn-lt"/>
            </a:endParaRPr>
          </a:p>
          <a:p>
            <a:pPr marL="342900" indent="-342900" eaLnBrk="0" hangingPunct="0">
              <a:spcBef>
                <a:spcPct val="20000"/>
              </a:spcBef>
              <a:defRPr/>
            </a:pPr>
            <a:r>
              <a:rPr lang="en-US" sz="800" b="1" kern="0" dirty="0">
                <a:latin typeface="+mn-lt"/>
              </a:rPr>
              <a:t> </a:t>
            </a:r>
            <a:endParaRPr lang="en-US" sz="800" kern="0" dirty="0">
              <a:latin typeface="+mn-lt"/>
            </a:endParaRPr>
          </a:p>
          <a:p>
            <a:pPr marL="342900" indent="-342900" eaLnBrk="0" hangingPunct="0">
              <a:spcBef>
                <a:spcPct val="20000"/>
              </a:spcBef>
              <a:defRPr/>
            </a:pPr>
            <a:r>
              <a:rPr lang="en-US" sz="800" b="1" kern="0" dirty="0">
                <a:latin typeface="+mn-lt"/>
              </a:rPr>
              <a:t>C.	I HAVE REVIEWED THIS PACKET AND BELIEVE THAT TO THE BEST OF MY KNOWLEDGE</a:t>
            </a:r>
            <a:endParaRPr lang="en-US" sz="800" kern="0" dirty="0">
              <a:latin typeface="+mn-lt"/>
            </a:endParaRPr>
          </a:p>
          <a:p>
            <a:pPr marL="342900" indent="-342900" eaLnBrk="0" hangingPunct="0">
              <a:spcBef>
                <a:spcPct val="20000"/>
              </a:spcBef>
              <a:defRPr/>
            </a:pPr>
            <a:r>
              <a:rPr lang="en-US" sz="800" b="1" kern="0" dirty="0">
                <a:latin typeface="+mn-lt"/>
              </a:rPr>
              <a:t>	IT IS COMPLETE. </a:t>
            </a:r>
            <a:endParaRPr lang="en-US" sz="800" kern="0" dirty="0">
              <a:latin typeface="+mn-lt"/>
            </a:endParaRPr>
          </a:p>
          <a:p>
            <a:pPr marL="342900" indent="-342900" eaLnBrk="0" hangingPunct="0">
              <a:spcBef>
                <a:spcPct val="20000"/>
              </a:spcBef>
              <a:defRPr/>
            </a:pPr>
            <a:r>
              <a:rPr lang="en-US" sz="800" b="1" kern="0" dirty="0">
                <a:latin typeface="+mn-lt"/>
              </a:rPr>
              <a:t>_____________________________________________________</a:t>
            </a:r>
            <a:endParaRPr lang="en-US" sz="800" kern="0" dirty="0">
              <a:latin typeface="+mn-lt"/>
            </a:endParaRPr>
          </a:p>
          <a:p>
            <a:pPr marL="342900" indent="-342900" eaLnBrk="0" hangingPunct="0">
              <a:spcBef>
                <a:spcPct val="20000"/>
              </a:spcBef>
              <a:defRPr/>
            </a:pPr>
            <a:r>
              <a:rPr lang="en-US" sz="800" b="1" kern="0" dirty="0">
                <a:latin typeface="+mn-lt"/>
              </a:rPr>
              <a:t>Nominee’s Signature                                  Date </a:t>
            </a:r>
            <a:endParaRPr lang="en-US" sz="800" kern="0" dirty="0">
              <a:latin typeface="+mn-lt"/>
            </a:endParaRPr>
          </a:p>
          <a:p>
            <a:pPr marL="342900" indent="-342900" eaLnBrk="0" hangingPunct="0">
              <a:spcBef>
                <a:spcPct val="20000"/>
              </a:spcBef>
              <a:defRPr/>
            </a:pPr>
            <a:r>
              <a:rPr lang="en-US" sz="800" b="1" kern="0" dirty="0">
                <a:latin typeface="+mn-lt"/>
              </a:rPr>
              <a:t>D. 	TENURE/PERMANENT STATUS VOTE </a:t>
            </a:r>
            <a:endParaRPr lang="en-US" sz="800" kern="0" dirty="0">
              <a:latin typeface="+mn-lt"/>
            </a:endParaRPr>
          </a:p>
          <a:p>
            <a:pPr marL="342900" indent="-342900" eaLnBrk="0" hangingPunct="0">
              <a:spcBef>
                <a:spcPct val="20000"/>
              </a:spcBef>
              <a:defRPr/>
            </a:pPr>
            <a:r>
              <a:rPr lang="en-US" sz="800" kern="0" dirty="0">
                <a:latin typeface="+mn-lt"/>
              </a:rPr>
              <a:t>	Department/Center:	For______ 	Against______ 	Abstain______ 	Absent______ </a:t>
            </a:r>
          </a:p>
          <a:p>
            <a:pPr marL="342900" indent="-342900" eaLnBrk="0" hangingPunct="0">
              <a:spcBef>
                <a:spcPct val="20000"/>
              </a:spcBef>
              <a:defRPr/>
            </a:pPr>
            <a:r>
              <a:rPr lang="en-US" sz="800" kern="0" dirty="0">
                <a:latin typeface="+mn-lt"/>
              </a:rPr>
              <a:t>	Center (IFAS only) 	For______ 	Against______ 	Abstain______ 	Absent______ </a:t>
            </a:r>
          </a:p>
          <a:p>
            <a:pPr marL="342900" indent="-342900" eaLnBrk="0" hangingPunct="0">
              <a:spcBef>
                <a:spcPct val="20000"/>
              </a:spcBef>
              <a:defRPr/>
            </a:pPr>
            <a:r>
              <a:rPr lang="en-US" sz="800" b="1" kern="0" dirty="0">
                <a:latin typeface="+mn-lt"/>
              </a:rPr>
              <a:t>PROMOTION VOTE </a:t>
            </a:r>
            <a:endParaRPr lang="en-US" sz="800" kern="0" dirty="0">
              <a:latin typeface="+mn-lt"/>
            </a:endParaRPr>
          </a:p>
          <a:p>
            <a:pPr marL="342900" indent="-342900" eaLnBrk="0" hangingPunct="0">
              <a:spcBef>
                <a:spcPct val="20000"/>
              </a:spcBef>
              <a:defRPr/>
            </a:pPr>
            <a:r>
              <a:rPr lang="en-US" sz="800" kern="0" dirty="0">
                <a:latin typeface="+mn-lt"/>
              </a:rPr>
              <a:t>	Department/Center:	For______ 	Against______ 	Abstain______ 	Absent______ </a:t>
            </a:r>
          </a:p>
          <a:p>
            <a:pPr marL="342900" indent="-342900" eaLnBrk="0" hangingPunct="0">
              <a:spcBef>
                <a:spcPct val="20000"/>
              </a:spcBef>
              <a:defRPr/>
            </a:pPr>
            <a:r>
              <a:rPr lang="en-US" sz="800" kern="0" dirty="0">
                <a:latin typeface="+mn-lt"/>
              </a:rPr>
              <a:t>	Center (IFAS only) 	For______ 	Against______ 	Abstain______ 	Absent______ </a:t>
            </a:r>
          </a:p>
          <a:p>
            <a:pPr marL="342900" indent="-342900" eaLnBrk="0" hangingPunct="0">
              <a:spcBef>
                <a:spcPct val="20000"/>
              </a:spcBef>
              <a:defRPr/>
            </a:pPr>
            <a:r>
              <a:rPr lang="en-US" sz="800" b="1" kern="0" dirty="0">
                <a:latin typeface="+mn-lt"/>
              </a:rPr>
              <a:t>E. 	COLLEGE TENURE &amp; PROMOTION COMMITTEE INDIVIDUAL ASSESSMENTS: </a:t>
            </a:r>
            <a:endParaRPr lang="en-US" sz="800" kern="0" dirty="0">
              <a:latin typeface="+mn-lt"/>
            </a:endParaRPr>
          </a:p>
          <a:p>
            <a:pPr marL="342900" indent="-342900" eaLnBrk="0" hangingPunct="0">
              <a:spcBef>
                <a:spcPct val="20000"/>
              </a:spcBef>
              <a:defRPr/>
            </a:pPr>
            <a:r>
              <a:rPr lang="en-US" sz="800" b="1" kern="0" dirty="0">
                <a:latin typeface="+mn-lt"/>
              </a:rPr>
              <a:t>TENURE/PERMANENT STATUS: 	</a:t>
            </a:r>
            <a:r>
              <a:rPr lang="en-US" sz="800" kern="0" dirty="0">
                <a:latin typeface="+mn-lt"/>
              </a:rPr>
              <a:t>Meets standards ______ 	Abstain______ </a:t>
            </a:r>
          </a:p>
          <a:p>
            <a:pPr marL="342900" indent="-342900" eaLnBrk="0" hangingPunct="0">
              <a:spcBef>
                <a:spcPct val="20000"/>
              </a:spcBef>
              <a:defRPr/>
            </a:pPr>
            <a:r>
              <a:rPr lang="en-US" sz="800" kern="0" dirty="0">
                <a:latin typeface="+mn-lt"/>
              </a:rPr>
              <a:t>	Does not meet standards ______ 	Absent ______ </a:t>
            </a:r>
          </a:p>
          <a:p>
            <a:pPr marL="342900" indent="-342900" eaLnBrk="0" hangingPunct="0">
              <a:spcBef>
                <a:spcPct val="20000"/>
              </a:spcBef>
              <a:defRPr/>
            </a:pPr>
            <a:r>
              <a:rPr lang="en-US" sz="800" b="1" kern="0" dirty="0">
                <a:latin typeface="+mn-lt"/>
              </a:rPr>
              <a:t>PROMOTION: 	</a:t>
            </a:r>
            <a:r>
              <a:rPr lang="en-US" sz="800" kern="0" dirty="0">
                <a:latin typeface="+mn-lt"/>
              </a:rPr>
              <a:t>Meets standards ______ 	Abstain______ </a:t>
            </a:r>
          </a:p>
          <a:p>
            <a:pPr marL="342900" indent="-342900" eaLnBrk="0" hangingPunct="0">
              <a:spcBef>
                <a:spcPct val="20000"/>
              </a:spcBef>
              <a:defRPr/>
            </a:pPr>
            <a:r>
              <a:rPr lang="en-US" sz="800" kern="0" dirty="0">
                <a:latin typeface="+mn-lt"/>
              </a:rPr>
              <a:t>	Does not meet standards ______ 	Absent ______ </a:t>
            </a:r>
          </a:p>
          <a:p>
            <a:pPr marL="342900" indent="-342900" eaLnBrk="0" hangingPunct="0">
              <a:spcBef>
                <a:spcPct val="20000"/>
              </a:spcBef>
              <a:defRPr/>
            </a:pPr>
            <a:r>
              <a:rPr lang="en-US" sz="800" b="1" kern="0" dirty="0">
                <a:latin typeface="+mn-lt"/>
              </a:rPr>
              <a:t>F. 	SIGNATURES AND ENDORSEMENT STATEMENT </a:t>
            </a:r>
            <a:endParaRPr lang="en-US" sz="800" kern="0" dirty="0">
              <a:latin typeface="+mn-lt"/>
            </a:endParaRPr>
          </a:p>
          <a:p>
            <a:pPr marL="342900" indent="-342900" eaLnBrk="0" hangingPunct="0">
              <a:spcBef>
                <a:spcPct val="20000"/>
              </a:spcBef>
              <a:defRPr/>
            </a:pPr>
            <a:r>
              <a:rPr lang="en-US" sz="800" kern="0" dirty="0">
                <a:latin typeface="+mn-lt"/>
              </a:rPr>
              <a:t>___________________________________________ 	I do____ do not____ endorse candidate Department Chair/Director (if applicable)	Date </a:t>
            </a:r>
          </a:p>
          <a:p>
            <a:pPr marL="342900" indent="-342900" eaLnBrk="0" hangingPunct="0">
              <a:spcBef>
                <a:spcPct val="20000"/>
              </a:spcBef>
              <a:defRPr/>
            </a:pPr>
            <a:r>
              <a:rPr lang="en-US" sz="800" kern="0" dirty="0">
                <a:latin typeface="+mn-lt"/>
              </a:rPr>
              <a:t>___________________________________________ 	I do____ do not____ endorse candidate Dean/Director 	Date </a:t>
            </a:r>
          </a:p>
          <a:p>
            <a:pPr marL="342900" indent="-342900" eaLnBrk="0" hangingPunct="0">
              <a:spcBef>
                <a:spcPct val="20000"/>
              </a:spcBef>
              <a:defRPr/>
            </a:pPr>
            <a:r>
              <a:rPr lang="en-US" sz="800" b="1" kern="0" dirty="0">
                <a:latin typeface="+mn-lt"/>
              </a:rPr>
              <a:t>STATEMENT OF UNIVERSITY OFFICIAL</a:t>
            </a:r>
            <a:endParaRPr lang="en-US" sz="800" kern="0" dirty="0">
              <a:latin typeface="+mn-lt"/>
            </a:endParaRPr>
          </a:p>
          <a:p>
            <a:pPr marL="342900" indent="-342900" eaLnBrk="0" hangingPunct="0">
              <a:spcBef>
                <a:spcPct val="20000"/>
              </a:spcBef>
              <a:defRPr/>
            </a:pPr>
            <a:r>
              <a:rPr lang="en-US" sz="800" kern="0" dirty="0">
                <a:latin typeface="+mn-lt"/>
              </a:rPr>
              <a:t> </a:t>
            </a:r>
          </a:p>
          <a:p>
            <a:pPr marL="342900" indent="-342900" eaLnBrk="0" hangingPunct="0">
              <a:spcBef>
                <a:spcPct val="20000"/>
              </a:spcBef>
              <a:defRPr/>
            </a:pPr>
            <a:r>
              <a:rPr lang="en-US" sz="800" kern="0" dirty="0">
                <a:latin typeface="+mn-lt"/>
              </a:rPr>
              <a:t>I am satisfied that the nominee has met all of the criteria for tenure ____ permanent status ____ and/or promotion ____ at the University and has demonstrated a high degree of competence in the appropriate professional field. I believe that granting this person tenure ____ permanent status ____ and/or promotion ____ will serve the best interests of the institution and the State University System of Florida. </a:t>
            </a:r>
          </a:p>
          <a:p>
            <a:pPr marL="342900" indent="-342900" eaLnBrk="0" hangingPunct="0">
              <a:spcBef>
                <a:spcPct val="20000"/>
              </a:spcBef>
              <a:defRPr/>
            </a:pPr>
            <a:r>
              <a:rPr lang="en-US" sz="800" kern="0" dirty="0">
                <a:latin typeface="+mn-lt"/>
              </a:rPr>
              <a:t>_________________________________________</a:t>
            </a:r>
          </a:p>
          <a:p>
            <a:pPr marL="342900" indent="-342900" eaLnBrk="0" hangingPunct="0">
              <a:spcBef>
                <a:spcPct val="20000"/>
              </a:spcBef>
              <a:defRPr/>
            </a:pPr>
            <a:r>
              <a:rPr lang="en-US" sz="800" kern="0" dirty="0">
                <a:latin typeface="+mn-lt"/>
              </a:rPr>
              <a:t>              President (or designee)</a:t>
            </a:r>
          </a:p>
          <a:p>
            <a:pPr marL="342900" indent="-342900" eaLnBrk="0" hangingPunct="0">
              <a:spcBef>
                <a:spcPct val="20000"/>
              </a:spcBef>
              <a:defRPr/>
            </a:pPr>
            <a:endParaRPr lang="en-US" sz="800" kern="0" dirty="0">
              <a:latin typeface="+mn-lt"/>
            </a:endParaRPr>
          </a:p>
        </p:txBody>
      </p:sp>
      <p:sp>
        <p:nvSpPr>
          <p:cNvPr id="5" name="&quot;No&quot; Symbol 4"/>
          <p:cNvSpPr/>
          <p:nvPr/>
        </p:nvSpPr>
        <p:spPr>
          <a:xfrm>
            <a:off x="1676400" y="2209800"/>
            <a:ext cx="2895600" cy="25146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4294967295"/>
          </p:nvPr>
        </p:nvSpPr>
        <p:spPr>
          <a:xfrm>
            <a:off x="381000" y="685800"/>
            <a:ext cx="8458200" cy="5562600"/>
          </a:xfrm>
        </p:spPr>
        <p:txBody>
          <a:bodyPr/>
          <a:lstStyle/>
          <a:p>
            <a:pPr algn="ctr" eaLnBrk="1" hangingPunct="1"/>
            <a:endParaRPr lang="en-US" sz="4000" smtClean="0"/>
          </a:p>
          <a:p>
            <a:pPr algn="ctr" eaLnBrk="1" hangingPunct="1"/>
            <a:r>
              <a:rPr lang="en-US" sz="4000" smtClean="0">
                <a:latin typeface="Calibri" pitchFamily="34" charset="0"/>
              </a:rPr>
              <a:t>Marcia Isaacson</a:t>
            </a:r>
          </a:p>
          <a:p>
            <a:pPr algn="ctr" eaLnBrk="1" hangingPunct="1"/>
            <a:r>
              <a:rPr lang="en-US" sz="4000" smtClean="0">
                <a:latin typeface="Calibri" pitchFamily="34" charset="0"/>
              </a:rPr>
              <a:t>Assistant Professor</a:t>
            </a:r>
          </a:p>
          <a:p>
            <a:pPr algn="ctr" eaLnBrk="1" hangingPunct="1"/>
            <a:r>
              <a:rPr lang="en-US" sz="4000" smtClean="0">
                <a:latin typeface="Calibri" pitchFamily="34" charset="0"/>
              </a:rPr>
              <a:t>School of Art and Art History</a:t>
            </a:r>
          </a:p>
          <a:p>
            <a:pPr algn="ctr" eaLnBrk="1" hangingPunct="1"/>
            <a:endParaRPr lang="en-US" sz="4000" smtClean="0">
              <a:latin typeface="Calibri" pitchFamily="34" charset="0"/>
            </a:endParaRPr>
          </a:p>
          <a:p>
            <a:pPr algn="ctr" eaLnBrk="1" hangingPunct="1"/>
            <a:r>
              <a:rPr lang="en-US" sz="4000" smtClean="0">
                <a:latin typeface="Calibri" pitchFamily="34" charset="0"/>
              </a:rPr>
              <a:t>Third Year Review Packet</a:t>
            </a:r>
          </a:p>
          <a:p>
            <a:pPr algn="ctr" eaLnBrk="1" hangingPunct="1"/>
            <a:r>
              <a:rPr lang="en-US" sz="4000" smtClean="0">
                <a:latin typeface="Calibri" pitchFamily="34" charset="0"/>
              </a:rPr>
              <a:t>2008-2009</a:t>
            </a:r>
          </a:p>
          <a:p>
            <a:pPr eaLnBrk="1" hangingPunct="1"/>
            <a:endParaRPr lang="en-US" sz="4000" smtClean="0"/>
          </a:p>
          <a:p>
            <a:pPr eaLnBrk="1" hangingPunct="1"/>
            <a:endParaRPr lang="en-US" smtClean="0"/>
          </a:p>
        </p:txBody>
      </p:sp>
      <p:sp>
        <p:nvSpPr>
          <p:cNvPr id="3" name="TextBox 2"/>
          <p:cNvSpPr txBox="1"/>
          <p:nvPr/>
        </p:nvSpPr>
        <p:spPr>
          <a:xfrm>
            <a:off x="7162800" y="533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9698" name="Rectangle 3"/>
          <p:cNvSpPr>
            <a:spLocks noGrp="1" noChangeArrowheads="1"/>
          </p:cNvSpPr>
          <p:nvPr>
            <p:ph type="subTitle" idx="1"/>
          </p:nvPr>
        </p:nvSpPr>
        <p:spPr>
          <a:xfrm>
            <a:off x="838200" y="838200"/>
            <a:ext cx="7848600" cy="1828800"/>
          </a:xfrm>
        </p:spPr>
        <p:txBody>
          <a:bodyPr/>
          <a:lstStyle/>
          <a:p>
            <a:pPr marL="400050" indent="-400050" algn="l" eaLnBrk="1" hangingPunct="1"/>
            <a:r>
              <a:rPr lang="en-US" sz="2800" b="1" smtClean="0"/>
              <a:t>2.	BRIEF DESCRIPTION OF JOB DUTIES</a:t>
            </a:r>
            <a:r>
              <a:rPr lang="en-US" sz="2400" smtClean="0"/>
              <a:t> - This should be a brief description  of the assigned duties and responsibilities of the nominee. </a:t>
            </a:r>
          </a:p>
        </p:txBody>
      </p:sp>
      <p:sp>
        <p:nvSpPr>
          <p:cNvPr id="6" name="Flowchart: Document 5"/>
          <p:cNvSpPr/>
          <p:nvPr/>
        </p:nvSpPr>
        <p:spPr>
          <a:xfrm>
            <a:off x="2971800" y="2971800"/>
            <a:ext cx="4495800" cy="2667000"/>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C00000"/>
                </a:solidFill>
              </a:rPr>
              <a:t>Consider this a broad “introduction” to your role in your School, College, and at UF.</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91400" y="152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
        <p:nvSpPr>
          <p:cNvPr id="30724" name="TextBox 4"/>
          <p:cNvSpPr txBox="1">
            <a:spLocks noChangeArrowheads="1"/>
          </p:cNvSpPr>
          <p:nvPr/>
        </p:nvSpPr>
        <p:spPr bwMode="auto">
          <a:xfrm>
            <a:off x="152400" y="228600"/>
            <a:ext cx="7010400" cy="400050"/>
          </a:xfrm>
          <a:prstGeom prst="rect">
            <a:avLst/>
          </a:prstGeom>
          <a:noFill/>
          <a:ln w="9525">
            <a:noFill/>
            <a:miter lim="800000"/>
            <a:headEnd/>
            <a:tailEnd/>
          </a:ln>
        </p:spPr>
        <p:txBody>
          <a:bodyPr>
            <a:spAutoFit/>
          </a:bodyPr>
          <a:lstStyle/>
          <a:p>
            <a:r>
              <a:rPr lang="en-US" b="1"/>
              <a:t>2. BRIEF DESCRIPTION OF JOB DUTIES</a:t>
            </a:r>
          </a:p>
        </p:txBody>
      </p:sp>
      <p:sp>
        <p:nvSpPr>
          <p:cNvPr id="14342" name="Rectangle 7"/>
          <p:cNvSpPr>
            <a:spLocks noChangeArrowheads="1"/>
          </p:cNvSpPr>
          <p:nvPr/>
        </p:nvSpPr>
        <p:spPr bwMode="auto">
          <a:xfrm flipH="1">
            <a:off x="152400" y="609600"/>
            <a:ext cx="8839200" cy="6070600"/>
          </a:xfrm>
          <a:prstGeom prst="rect">
            <a:avLst/>
          </a:prstGeom>
          <a:noFill/>
          <a:ln w="9525">
            <a:noFill/>
            <a:miter lim="800000"/>
            <a:headEnd/>
            <a:tailEnd/>
          </a:ln>
        </p:spPr>
        <p:txBody>
          <a:bodyPr anchor="ctr">
            <a:spAutoFit/>
          </a:bodyPr>
          <a:lstStyle/>
          <a:p>
            <a:pPr eaLnBrk="0" hangingPunct="0">
              <a:defRPr/>
            </a:pPr>
            <a:r>
              <a:rPr lang="en-US" sz="1050" dirty="0">
                <a:latin typeface="Calibri" pitchFamily="34" charset="0"/>
                <a:ea typeface="Calibri" pitchFamily="34" charset="0"/>
                <a:cs typeface="Times New Roman" pitchFamily="18" charset="0"/>
              </a:rPr>
              <a:t>I hold a joint appointment in the School of Art and Art History (College of Fine Arts) and the Center for African Studies (College of Liberal Arts and Sciences), .50 FTE in each unit.  My tenure rests in the School of Art and Art History.  I specialize in African art history.  I address below my responsibilities in three areas: teaching, research, and service.  </a:t>
            </a:r>
          </a:p>
          <a:p>
            <a:pPr eaLnBrk="0" hangingPunct="0">
              <a:defRPr/>
            </a:pPr>
            <a:endParaRPr lang="en-US" sz="1050" dirty="0">
              <a:latin typeface="Calibri" pitchFamily="34" charset="0"/>
              <a:ea typeface="Calibri" pitchFamily="34" charset="0"/>
              <a:cs typeface="Times New Roman" pitchFamily="18" charset="0"/>
            </a:endParaRPr>
          </a:p>
          <a:p>
            <a:pPr eaLnBrk="0" hangingPunct="0">
              <a:defRPr/>
            </a:pPr>
            <a:r>
              <a:rPr lang="en-US" sz="1050" u="sng" dirty="0">
                <a:latin typeface="Calibri" pitchFamily="34" charset="0"/>
                <a:ea typeface="Calibri" pitchFamily="34" charset="0"/>
                <a:cs typeface="Times New Roman" pitchFamily="18" charset="0"/>
              </a:rPr>
              <a:t>Teaching</a:t>
            </a:r>
            <a:r>
              <a:rPr lang="en-US" sz="1050" dirty="0">
                <a:latin typeface="Calibri" pitchFamily="34" charset="0"/>
                <a:ea typeface="Calibri" pitchFamily="34" charset="0"/>
                <a:cs typeface="Times New Roman" pitchFamily="18" charset="0"/>
              </a:rPr>
              <a:t>: My teaching assignment is two courses each semester, one for each unit, including a range of courses on African art at both graduate and undergraduate levels.  I have created numerous new courses, all of which have been very well received by students.  Most of my courses are cross-listed between Art History and African Studies.  I also teach courses that are not cross-listed, which serve specific curricular needs for each program. For Art History, I teach a survey course on non-Western art, addressing the arts of Asia, the indigenous Americas, and the Pacific, as well as Africa.  For the Center for African Studies, I teach African Humanities, an introductory course that encompasses a wide array of African creative expressions, including music, literature, visual arts, and popular culture.  </a:t>
            </a:r>
          </a:p>
          <a:p>
            <a:pPr eaLnBrk="0" hangingPunct="0">
              <a:defRPr/>
            </a:pPr>
            <a:endParaRPr lang="en-US" sz="1050" dirty="0">
              <a:latin typeface="Calibri" pitchFamily="34" charset="0"/>
              <a:ea typeface="Calibri" pitchFamily="34" charset="0"/>
              <a:cs typeface="Times New Roman" pitchFamily="18" charset="0"/>
            </a:endParaRPr>
          </a:p>
          <a:p>
            <a:pPr eaLnBrk="0" hangingPunct="0">
              <a:defRPr/>
            </a:pPr>
            <a:r>
              <a:rPr lang="en-US" sz="1050" dirty="0">
                <a:latin typeface="Calibri" pitchFamily="34" charset="0"/>
                <a:ea typeface="Calibri" pitchFamily="34" charset="0"/>
                <a:cs typeface="Times New Roman" pitchFamily="18" charset="0"/>
              </a:rPr>
              <a:t>In addition to my two courses each semester, I mentor a growing number of graduate students in African art history and serve on the committees of Masters and Doctoral students in several art historical fields as well as in other disciplines.  I have served on MA and PhD committees in art history, museum studies, and anthropology.  As a committee chair, I have worked closely with numerous students who have completed excellent masters theses or projects in lieu of thesis, and I chair the committees of several doctoral students who are making very good progress.  Specific examples of my successful mentorship of graduate students are described in section 8.  I have also formally and informally advised undergraduates who have successfully applied for internships and study abroad programs.  </a:t>
            </a:r>
          </a:p>
          <a:p>
            <a:pPr eaLnBrk="0" hangingPunct="0">
              <a:defRPr/>
            </a:pPr>
            <a:endParaRPr lang="en-US" sz="1050" dirty="0">
              <a:latin typeface="Calibri" pitchFamily="34" charset="0"/>
              <a:ea typeface="Calibri" pitchFamily="34" charset="0"/>
              <a:cs typeface="Times New Roman" pitchFamily="18" charset="0"/>
            </a:endParaRPr>
          </a:p>
          <a:p>
            <a:pPr eaLnBrk="0" hangingPunct="0">
              <a:defRPr/>
            </a:pPr>
            <a:r>
              <a:rPr lang="en-US" sz="1050" u="sng" dirty="0">
                <a:latin typeface="Calibri" pitchFamily="34" charset="0"/>
                <a:ea typeface="Calibri" pitchFamily="34" charset="0"/>
                <a:cs typeface="Times New Roman" pitchFamily="18" charset="0"/>
              </a:rPr>
              <a:t>Research</a:t>
            </a:r>
            <a:r>
              <a:rPr lang="en-US" sz="1050" dirty="0">
                <a:latin typeface="Calibri" pitchFamily="34" charset="0"/>
                <a:ea typeface="Calibri" pitchFamily="34" charset="0"/>
                <a:cs typeface="Times New Roman" pitchFamily="18" charset="0"/>
              </a:rPr>
              <a:t>:  I conduct an active research program, focused on African textiles, dress, and visual culture in both contemporary and historical settings.   I use these artistic expressions as windows onto changing conceptions of personal and cultural identities in Africa, and changing ideas about Africa in Western contexts.   My research subjects are described in detail in section 12.  Since the beginning of my career, I have been a very active participant in the intellectual life of my field.   I have consistently presented and published my research at both academic conferences and in more public, widely accessible contexts.  Each year, I also publish articles, book chapters, and substantive reviews in peer-reviewed publications, as well as work for broad audiences in museums publications and popular media.  </a:t>
            </a:r>
          </a:p>
          <a:p>
            <a:pPr eaLnBrk="0" hangingPunct="0">
              <a:defRPr/>
            </a:pPr>
            <a:r>
              <a:rPr lang="en-US" sz="1050" dirty="0">
                <a:latin typeface="Calibri" pitchFamily="34" charset="0"/>
                <a:ea typeface="Calibri" pitchFamily="34" charset="0"/>
                <a:cs typeface="Times New Roman" pitchFamily="18" charset="0"/>
              </a:rPr>
              <a:t>I have built an international profile, as indicated by my publications in both French and American journals, as well as my numerous invited lectures and conference papers in France and South Africa as well as throughout the United States.  My success in securing research funding attests to the significance of my work, as all of my research support has been secured through competitive programs.  My funding sources have included prestigious grants from national and international organizations. </a:t>
            </a:r>
            <a:endParaRPr lang="en-US" sz="1050" dirty="0">
              <a:latin typeface="Calibri" pitchFamily="34" charset="0"/>
              <a:ea typeface="Calibri" pitchFamily="34" charset="0"/>
              <a:cs typeface="Times New Roman" pitchFamily="18" charset="0"/>
            </a:endParaRPr>
          </a:p>
          <a:p>
            <a:pPr eaLnBrk="0" hangingPunct="0">
              <a:defRPr/>
            </a:pPr>
            <a:endParaRPr lang="en-US" sz="1050" dirty="0">
              <a:latin typeface="Calibri" pitchFamily="34" charset="0"/>
              <a:ea typeface="Calibri" pitchFamily="34" charset="0"/>
              <a:cs typeface="Times New Roman" pitchFamily="18" charset="0"/>
            </a:endParaRPr>
          </a:p>
          <a:p>
            <a:pPr eaLnBrk="0" hangingPunct="0">
              <a:defRPr/>
            </a:pPr>
            <a:r>
              <a:rPr lang="en-US" sz="1050" u="sng" dirty="0">
                <a:latin typeface="Calibri" pitchFamily="34" charset="0"/>
                <a:ea typeface="Calibri" pitchFamily="34" charset="0"/>
                <a:cs typeface="Times New Roman" pitchFamily="18" charset="0"/>
              </a:rPr>
              <a:t>Service</a:t>
            </a:r>
            <a:r>
              <a:rPr lang="en-US" sz="1050" dirty="0">
                <a:latin typeface="Calibri" pitchFamily="34" charset="0"/>
                <a:ea typeface="Calibri" pitchFamily="34" charset="0"/>
                <a:cs typeface="Times New Roman" pitchFamily="18" charset="0"/>
              </a:rPr>
              <a:t>:  I perform service in both the School of Art and Art History and the Center for African Studies, as well as at the college and university level.  In both units, I have served on a range of committees, including admissions, student funding, and curriculum committees.  I have also chaired the Advisory Council of the Center for African Studies as well as the International Committee in the College of Fine Arts, and I serve as a senator on the Faculty Senate. </a:t>
            </a:r>
          </a:p>
          <a:p>
            <a:pPr eaLnBrk="0" hangingPunct="0">
              <a:defRPr/>
            </a:pPr>
            <a:endParaRPr lang="en-US" sz="1050" dirty="0">
              <a:latin typeface="Calibri" pitchFamily="34" charset="0"/>
              <a:ea typeface="Calibri" pitchFamily="34" charset="0"/>
              <a:cs typeface="Times New Roman" pitchFamily="18" charset="0"/>
            </a:endParaRPr>
          </a:p>
          <a:p>
            <a:pPr eaLnBrk="0" hangingPunct="0">
              <a:defRPr/>
            </a:pPr>
            <a:r>
              <a:rPr lang="en-US" sz="1050" dirty="0">
                <a:latin typeface="Calibri" pitchFamily="34" charset="0"/>
                <a:ea typeface="Calibri" pitchFamily="34" charset="0"/>
                <a:cs typeface="Times New Roman" pitchFamily="18" charset="0"/>
              </a:rPr>
              <a:t>In addition, I represent the University of Florida in my extensive service to my profession.  </a:t>
            </a:r>
          </a:p>
          <a:p>
            <a:pPr eaLnBrk="0" hangingPunct="0">
              <a:defRPr/>
            </a:pPr>
            <a:r>
              <a:rPr lang="en-US" sz="1050" dirty="0">
                <a:latin typeface="Calibri" pitchFamily="34" charset="0"/>
                <a:ea typeface="Calibri" pitchFamily="34" charset="0"/>
                <a:cs typeface="Times New Roman" pitchFamily="18" charset="0"/>
              </a:rPr>
              <a:t>I served as Program Chair of the Triennial Conference on African Art, held at UF in spring 2007. I also serve on the editorial board of the major journal in my field, </a:t>
            </a:r>
            <a:r>
              <a:rPr lang="en-US" sz="1050" i="1" dirty="0">
                <a:latin typeface="Calibri" pitchFamily="34" charset="0"/>
                <a:ea typeface="Calibri" pitchFamily="34" charset="0"/>
                <a:cs typeface="Times New Roman" pitchFamily="18" charset="0"/>
              </a:rPr>
              <a:t>African Arts</a:t>
            </a:r>
            <a:r>
              <a:rPr lang="en-US" sz="1050" dirty="0">
                <a:latin typeface="Calibri" pitchFamily="34" charset="0"/>
                <a:ea typeface="Calibri" pitchFamily="34" charset="0"/>
                <a:cs typeface="Times New Roman" pitchFamily="18" charset="0"/>
              </a:rPr>
              <a:t>, for which I also served as Book Reviews Editor.  Through these and other roles in university, national, and international organizations, I seek to serve the needs of my university and my profession, to build my profile among my colleagues, and to gain insights into the workings of academic institutions. </a:t>
            </a:r>
            <a:endParaRPr lang="en-US" sz="900" dirty="0">
              <a:ea typeface="Calibri" pitchFamily="34" charset="0"/>
              <a:cs typeface="Times New Roman" pitchFamily="18" charset="0"/>
            </a:endParaRPr>
          </a:p>
        </p:txBody>
      </p:sp>
      <p:sp>
        <p:nvSpPr>
          <p:cNvPr id="5" name="Cloud Callout 4"/>
          <p:cNvSpPr/>
          <p:nvPr/>
        </p:nvSpPr>
        <p:spPr>
          <a:xfrm>
            <a:off x="5562600" y="990600"/>
            <a:ext cx="1828800" cy="1219200"/>
          </a:xfrm>
          <a:prstGeom prst="cloudCallout">
            <a:avLst>
              <a:gd name="adj1" fmla="val -72083"/>
              <a:gd name="adj2" fmla="val -8843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C00000"/>
                </a:solidFill>
              </a:rPr>
              <a:t>Use only Item No. &amp; Heading</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838200"/>
            <a:ext cx="7620000" cy="461963"/>
          </a:xfrm>
          <a:prstGeom prst="rect">
            <a:avLst/>
          </a:prstGeom>
          <a:noFill/>
          <a:ln w="9525">
            <a:noFill/>
            <a:miter lim="800000"/>
            <a:headEnd/>
            <a:tailEnd/>
          </a:ln>
        </p:spPr>
        <p:txBody>
          <a:bodyPr>
            <a:spAutoFit/>
          </a:bodyPr>
          <a:lstStyle/>
          <a:p>
            <a:r>
              <a:rPr lang="en-US" sz="2400" b="1"/>
              <a:t>3.</a:t>
            </a:r>
            <a:r>
              <a:rPr lang="en-US" sz="2400"/>
              <a:t> </a:t>
            </a:r>
            <a:r>
              <a:rPr lang="en-US" sz="2400" b="1"/>
              <a:t>AREAS OF SPECIALIZATION </a:t>
            </a:r>
            <a:r>
              <a:rPr lang="en-US" sz="2400"/>
              <a:t>- Self-explanatory.</a:t>
            </a:r>
            <a:r>
              <a:rPr lang="en-US"/>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1066800" y="1752600"/>
            <a:ext cx="7239000" cy="2246313"/>
          </a:xfrm>
          <a:prstGeom prst="rect">
            <a:avLst/>
          </a:prstGeom>
          <a:noFill/>
          <a:ln w="9525">
            <a:noFill/>
            <a:miter lim="800000"/>
            <a:headEnd/>
            <a:tailEnd/>
          </a:ln>
        </p:spPr>
        <p:txBody>
          <a:bodyPr anchor="ctr">
            <a:spAutoFit/>
          </a:bodyPr>
          <a:lstStyle/>
          <a:p>
            <a:endParaRPr lang="en-US"/>
          </a:p>
          <a:p>
            <a:r>
              <a:rPr lang="en-US" sz="2400"/>
              <a:t>Composition, Advanced Music Theory, 20th c. Music History, Electroacoustic Music History, Theory and Aesthetics; Digital Sound Processing, Alternative Controllers, Computer Programming and Software Development, Acoustics.</a:t>
            </a:r>
            <a:r>
              <a:rPr lang="en-US" sz="2400" b="1"/>
              <a:t> </a:t>
            </a:r>
          </a:p>
        </p:txBody>
      </p:sp>
      <p:sp>
        <p:nvSpPr>
          <p:cNvPr id="5" name="TextBox 4"/>
          <p:cNvSpPr txBox="1"/>
          <p:nvPr/>
        </p:nvSpPr>
        <p:spPr>
          <a:xfrm>
            <a:off x="7010400" y="3810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One</a:t>
            </a:r>
          </a:p>
        </p:txBody>
      </p:sp>
      <p:sp>
        <p:nvSpPr>
          <p:cNvPr id="32773" name="TextBox 3"/>
          <p:cNvSpPr txBox="1">
            <a:spLocks noChangeArrowheads="1"/>
          </p:cNvSpPr>
          <p:nvPr/>
        </p:nvSpPr>
        <p:spPr bwMode="auto">
          <a:xfrm>
            <a:off x="762000" y="1600200"/>
            <a:ext cx="4724400" cy="461963"/>
          </a:xfrm>
          <a:prstGeom prst="rect">
            <a:avLst/>
          </a:prstGeom>
          <a:noFill/>
          <a:ln w="9525">
            <a:noFill/>
            <a:miter lim="800000"/>
            <a:headEnd/>
            <a:tailEnd/>
          </a:ln>
        </p:spPr>
        <p:txBody>
          <a:bodyPr>
            <a:spAutoFit/>
          </a:bodyPr>
          <a:lstStyle/>
          <a:p>
            <a:r>
              <a:rPr lang="en-US" sz="2400" b="1"/>
              <a:t>3.</a:t>
            </a:r>
            <a:r>
              <a:rPr lang="en-US" sz="2400"/>
              <a:t> </a:t>
            </a:r>
            <a:r>
              <a:rPr lang="en-US" sz="2400" b="1"/>
              <a:t>AREAS OF SPECIALIZATION</a:t>
            </a: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685800" y="533400"/>
            <a:ext cx="7848600" cy="1077913"/>
          </a:xfrm>
          <a:prstGeom prst="rect">
            <a:avLst/>
          </a:prstGeom>
          <a:noFill/>
          <a:ln w="9525">
            <a:noFill/>
            <a:miter lim="800000"/>
            <a:headEnd/>
            <a:tailEnd/>
          </a:ln>
        </p:spPr>
        <p:txBody>
          <a:bodyPr>
            <a:spAutoFit/>
          </a:bodyPr>
          <a:lstStyle/>
          <a:p>
            <a:r>
              <a:rPr lang="en-US" sz="2400" b="1"/>
              <a:t>3.</a:t>
            </a:r>
            <a:r>
              <a:rPr lang="en-US" sz="2400"/>
              <a:t> </a:t>
            </a:r>
            <a:r>
              <a:rPr lang="en-US" sz="2400" b="1"/>
              <a:t>AREAS OF SPECIALIZATION</a:t>
            </a:r>
          </a:p>
          <a:p>
            <a:endParaRPr lang="en-US" b="1"/>
          </a:p>
          <a:p>
            <a:endParaRPr lang="en-US"/>
          </a:p>
        </p:txBody>
      </p:sp>
      <p:sp>
        <p:nvSpPr>
          <p:cNvPr id="5" name="TextBox 4"/>
          <p:cNvSpPr txBox="1"/>
          <p:nvPr/>
        </p:nvSpPr>
        <p:spPr>
          <a:xfrm>
            <a:off x="7010400" y="304800"/>
            <a:ext cx="14478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Two</a:t>
            </a:r>
          </a:p>
        </p:txBody>
      </p:sp>
      <p:sp>
        <p:nvSpPr>
          <p:cNvPr id="24582" name="Rectangle 6"/>
          <p:cNvSpPr>
            <a:spLocks noChangeArrowheads="1"/>
          </p:cNvSpPr>
          <p:nvPr/>
        </p:nvSpPr>
        <p:spPr bwMode="auto">
          <a:xfrm rot="10800000" flipV="1">
            <a:off x="838200" y="1085850"/>
            <a:ext cx="7924800" cy="5170488"/>
          </a:xfrm>
          <a:prstGeom prst="rect">
            <a:avLst/>
          </a:prstGeom>
          <a:noFill/>
          <a:ln w="9525">
            <a:noFill/>
            <a:miter lim="800000"/>
            <a:headEnd/>
            <a:tailEnd/>
          </a:ln>
          <a:effectLst/>
        </p:spPr>
        <p:txBody>
          <a:bodyPr anchor="ctr">
            <a:spAutoFit/>
          </a:bodyPr>
          <a:lstStyle/>
          <a:p>
            <a:pPr eaLnBrk="0" hangingPunct="0">
              <a:defRPr/>
            </a:pPr>
            <a:r>
              <a:rPr lang="en-US" sz="2200" dirty="0">
                <a:latin typeface="+mn-lt"/>
                <a:ea typeface="Times New Roman" pitchFamily="18" charset="0"/>
                <a:cs typeface="Times New Roman" pitchFamily="18" charset="0"/>
              </a:rPr>
              <a:t>My areas of specialization include solo voice performance and operatic literature of all musical periods, but particularly Baroque Oratorio and </a:t>
            </a:r>
            <a:r>
              <a:rPr lang="en-US" sz="2200" i="1" dirty="0">
                <a:latin typeface="+mn-lt"/>
                <a:ea typeface="Times New Roman" pitchFamily="18" charset="0"/>
                <a:cs typeface="Times New Roman" pitchFamily="18" charset="0"/>
              </a:rPr>
              <a:t>bel canto</a:t>
            </a:r>
            <a:r>
              <a:rPr lang="en-US" sz="2200" dirty="0">
                <a:latin typeface="+mn-lt"/>
                <a:ea typeface="Times New Roman" pitchFamily="18" charset="0"/>
                <a:cs typeface="Times New Roman" pitchFamily="18" charset="0"/>
              </a:rPr>
              <a:t> Opera, as well as opera stage performance and direction. I am also an experienced musical theatre vocal coach and conductor specializing in the 1940 to early 1970 catalog. I work on a national and international level teaching and coaching young professionals in the nuances and standard production practices of opera performance, role interpretation, and vocal technique.  My research includes the historically accurate interpretation of opera and art song literature including Mozart, Schumann, Wolf, Verdi, Handel, Bach, and modern composers such as Xavier Montsalvatge, Richard Faith, and Peter Warlock.  My recording of the 4 Celius Dougherty folks song duets were included by G. Schirmer in their 2004 release of Dougherty’s 30 Songs for Voice.</a:t>
            </a:r>
            <a:endParaRPr lang="en-US" sz="2200" dirty="0">
              <a:latin typeface="+mn-lt"/>
            </a:endParaRPr>
          </a:p>
          <a:p>
            <a:pPr eaLnBrk="0" hangingPunct="0">
              <a:defRPr/>
            </a:pPr>
            <a:endParaRPr lang="en-US" sz="22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28600" y="1143000"/>
            <a:ext cx="8763000" cy="5294313"/>
          </a:xfrm>
          <a:prstGeom prst="rect">
            <a:avLst/>
          </a:prstGeom>
          <a:solidFill>
            <a:srgbClr val="FF99CC"/>
          </a:solidFill>
          <a:ln w="9525">
            <a:noFill/>
            <a:miter lim="800000"/>
            <a:headEnd/>
            <a:tailEnd/>
          </a:ln>
        </p:spPr>
        <p:txBody>
          <a:bodyPr>
            <a:spAutoFit/>
          </a:bodyPr>
          <a:lstStyle/>
          <a:p>
            <a:endParaRPr lang="en-US" sz="1800">
              <a:latin typeface="Arial" charset="0"/>
            </a:endParaRPr>
          </a:p>
          <a:p>
            <a:r>
              <a:rPr lang="en-US" b="1"/>
              <a:t>   4.</a:t>
            </a:r>
            <a:r>
              <a:rPr lang="en-US"/>
              <a:t> </a:t>
            </a:r>
            <a:r>
              <a:rPr lang="en-US" b="1"/>
              <a:t>ASSIGNED ACTIVITY SINCE LAST PROMOTION (NOT TO </a:t>
            </a:r>
          </a:p>
          <a:p>
            <a:pPr lvl="1"/>
            <a:r>
              <a:rPr lang="en-US" b="1"/>
              <a:t>EXCEED TEN YEARS) OR SINCE UF EMPLOYMENT, whichever is      more recent </a:t>
            </a:r>
            <a:r>
              <a:rPr lang="en-US"/>
              <a:t>- Please list the assigned activity while employed at the University of Florida beginning with the 2007-2008</a:t>
            </a:r>
            <a:r>
              <a:rPr lang="en-US" i="1"/>
              <a:t> </a:t>
            </a:r>
            <a:r>
              <a:rPr lang="en-US"/>
              <a:t>academic year and working backwards. It is expected that these numbers will reflect actual effort. For purposes of tenure and promotion, an academic year is from August to August.</a:t>
            </a:r>
          </a:p>
          <a:p>
            <a:pPr lvl="1"/>
            <a:r>
              <a:rPr lang="en-US"/>
              <a:t> </a:t>
            </a:r>
          </a:p>
          <a:p>
            <a:pPr lvl="1"/>
            <a:r>
              <a:rPr lang="en-US" u="sng"/>
              <a:t>List only those years during which the candidate was under contract with the university. </a:t>
            </a:r>
          </a:p>
          <a:p>
            <a:pPr lvl="1"/>
            <a:endParaRPr lang="en-US" u="sng"/>
          </a:p>
          <a:p>
            <a:pPr lvl="1"/>
            <a:r>
              <a:rPr lang="en-US"/>
              <a:t>…Percent of effort should be listed in Teaching, Research, Service, and Extension (IFAS only) and should be summarized by academic year as below. </a:t>
            </a:r>
          </a:p>
          <a:p>
            <a:pPr lvl="1"/>
            <a:endParaRPr lang="en-US"/>
          </a:p>
          <a:p>
            <a:pPr lvl="1"/>
            <a:r>
              <a:rPr lang="en-US" u="sng"/>
              <a:t>Please indicate if the nominee was on sabbatical or leave of absence during an academic year.</a:t>
            </a:r>
            <a:r>
              <a:rPr lang="en-US"/>
              <a:t> </a:t>
            </a:r>
          </a:p>
          <a:p>
            <a:pPr lvl="1"/>
            <a:endParaRPr lang="en-US" b="1"/>
          </a:p>
        </p:txBody>
      </p:sp>
      <p:sp>
        <p:nvSpPr>
          <p:cNvPr id="6" name="Flowchart: Alternate Process 5"/>
          <p:cNvSpPr/>
          <p:nvPr/>
        </p:nvSpPr>
        <p:spPr>
          <a:xfrm>
            <a:off x="5105400" y="228600"/>
            <a:ext cx="3429000" cy="914400"/>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The “Semester Effort Report” contains this information.  </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500"/>
                                  </p:stCondLst>
                                  <p:childTnLst>
                                    <p:set>
                                      <p:cBhvr>
                                        <p:cTn id="6" dur="1" fill="hold">
                                          <p:stCondLst>
                                            <p:cond delay="0"/>
                                          </p:stCondLst>
                                        </p:cTn>
                                        <p:tgtEl>
                                          <p:spTgt spid="8196">
                                            <p:txEl>
                                              <p:pRg st="4" end="4"/>
                                            </p:txEl>
                                          </p:spTgt>
                                        </p:tgtEl>
                                        <p:attrNameLst>
                                          <p:attrName>style.visibility</p:attrName>
                                        </p:attrNameLst>
                                      </p:cBhvr>
                                      <p:to>
                                        <p:strVal val="visible"/>
                                      </p:to>
                                    </p:set>
                                    <p:animEffect transition="in" filter="wedge">
                                      <p:cBhvr>
                                        <p:cTn id="7" dur="2000"/>
                                        <p:tgtEl>
                                          <p:spTgt spid="8196">
                                            <p:txEl>
                                              <p:pRg st="4" end="4"/>
                                            </p:txEl>
                                          </p:spTgt>
                                        </p:tgtEl>
                                      </p:cBhvr>
                                    </p:animEffect>
                                  </p:childTnLst>
                                </p:cTn>
                              </p:par>
                              <p:par>
                                <p:cTn id="8" presetID="3" presetClass="emph" presetSubtype="2" fill="hold" nodeType="withEffect">
                                  <p:stCondLst>
                                    <p:cond delay="500"/>
                                  </p:stCondLst>
                                  <p:childTnLst>
                                    <p:animClr clrSpc="rgb" dir="cw">
                                      <p:cBhvr override="childStyle">
                                        <p:cTn id="9" dur="2000" fill="hold"/>
                                        <p:tgtEl>
                                          <p:spTgt spid="8196">
                                            <p:txEl>
                                              <p:pRg st="4" end="4"/>
                                            </p:txEl>
                                          </p:spTgt>
                                        </p:tgtEl>
                                        <p:attrNameLst>
                                          <p:attrName>style.color</p:attrName>
                                        </p:attrNameLst>
                                      </p:cBhvr>
                                      <p:to>
                                        <a:srgbClr val="CC0000"/>
                                      </p:to>
                                    </p:animClr>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8196">
                                            <p:txEl>
                                              <p:pRg st="8" end="8"/>
                                            </p:txEl>
                                          </p:spTgt>
                                        </p:tgtEl>
                                        <p:attrNameLst>
                                          <p:attrName>style.visibility</p:attrName>
                                        </p:attrNameLst>
                                      </p:cBhvr>
                                      <p:to>
                                        <p:strVal val="visible"/>
                                      </p:to>
                                    </p:set>
                                    <p:animEffect transition="in" filter="wedge">
                                      <p:cBhvr>
                                        <p:cTn id="14" dur="2000"/>
                                        <p:tgtEl>
                                          <p:spTgt spid="8196">
                                            <p:txEl>
                                              <p:pRg st="8" end="8"/>
                                            </p:txEl>
                                          </p:spTgt>
                                        </p:tgtEl>
                                      </p:cBhvr>
                                    </p:animEffect>
                                  </p:childTnLst>
                                </p:cTn>
                              </p:par>
                              <p:par>
                                <p:cTn id="15" presetID="3" presetClass="emph" presetSubtype="2" fill="hold" nodeType="withEffect">
                                  <p:stCondLst>
                                    <p:cond delay="0"/>
                                  </p:stCondLst>
                                  <p:childTnLst>
                                    <p:animClr clrSpc="rgb" dir="cw">
                                      <p:cBhvr override="childStyle">
                                        <p:cTn id="16" dur="2000" fill="hold"/>
                                        <p:tgtEl>
                                          <p:spTgt spid="8196">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57200" y="304800"/>
            <a:ext cx="8229600" cy="5632450"/>
          </a:xfrm>
          <a:prstGeom prst="rect">
            <a:avLst/>
          </a:prstGeom>
          <a:noFill/>
          <a:ln w="9525">
            <a:noFill/>
            <a:miter lim="800000"/>
            <a:headEnd/>
            <a:tailEnd/>
          </a:ln>
        </p:spPr>
        <p:txBody>
          <a:bodyPr>
            <a:spAutoFit/>
          </a:bodyPr>
          <a:lstStyle/>
          <a:p>
            <a:endParaRPr lang="en-US" sz="1800">
              <a:latin typeface="Arial" charset="0"/>
            </a:endParaRPr>
          </a:p>
          <a:p>
            <a:r>
              <a:rPr lang="en-US" sz="1800" b="1"/>
              <a:t>EXAMPLE </a:t>
            </a:r>
            <a:r>
              <a:rPr lang="en-US" sz="1800"/>
              <a:t>	</a:t>
            </a:r>
          </a:p>
          <a:p>
            <a:r>
              <a:rPr lang="en-US" sz="1800"/>
              <a:t>			</a:t>
            </a:r>
            <a:r>
              <a:rPr lang="en-US" sz="1800" b="1"/>
              <a:t>             Assigned Activities</a:t>
            </a:r>
          </a:p>
          <a:p>
            <a:endParaRPr lang="en-US" sz="1800" b="1"/>
          </a:p>
          <a:p>
            <a:r>
              <a:rPr lang="en-US" sz="1800"/>
              <a:t>                                  2007-08   2006-07   2005-06   2004-05    2003-2004    2002-2003</a:t>
            </a:r>
          </a:p>
          <a:p>
            <a:r>
              <a:rPr lang="en-US" sz="1800"/>
              <a:t>Teaching                        50%        0%           50%          75%          50%              75%</a:t>
            </a:r>
          </a:p>
          <a:p>
            <a:r>
              <a:rPr lang="en-US" sz="1800"/>
              <a:t>Research                        30%        0%           20%          10%           25%             20%</a:t>
            </a:r>
          </a:p>
          <a:p>
            <a:r>
              <a:rPr lang="en-US" sz="1800"/>
              <a:t>Service                           20%        0%           20%           5%            15%              5%</a:t>
            </a:r>
          </a:p>
          <a:p>
            <a:r>
              <a:rPr lang="en-US" sz="1800"/>
              <a:t>Extension                       0%          0%           10%          10%           10%               0%</a:t>
            </a:r>
          </a:p>
          <a:p>
            <a:r>
              <a:rPr lang="en-US" sz="1800"/>
              <a:t>                                      _____   _____        _____        _____        _____          _____</a:t>
            </a:r>
          </a:p>
          <a:p>
            <a:r>
              <a:rPr lang="en-US" sz="1800"/>
              <a:t>TOTAL                         100%     *0%         100%         100%         100%          100%</a:t>
            </a:r>
          </a:p>
          <a:p>
            <a:r>
              <a:rPr lang="en-US" sz="1800"/>
              <a:t>*Leave of Absence</a:t>
            </a:r>
          </a:p>
          <a:p>
            <a:endParaRPr lang="en-US" sz="1800"/>
          </a:p>
          <a:p>
            <a:endParaRPr lang="en-US" sz="1800"/>
          </a:p>
          <a:p>
            <a:r>
              <a:rPr lang="en-US" sz="1800"/>
              <a:t>Administrative duties are to be listed under </a:t>
            </a:r>
            <a:r>
              <a:rPr lang="en-US" sz="1800" u="sng"/>
              <a:t>Service</a:t>
            </a:r>
            <a:r>
              <a:rPr lang="en-US" sz="1800"/>
              <a:t>. Advisement duties should be listed under </a:t>
            </a:r>
            <a:r>
              <a:rPr lang="en-US" sz="1800" u="sng"/>
              <a:t>Teaching</a:t>
            </a:r>
            <a:r>
              <a:rPr lang="en-US" sz="1800"/>
              <a:t>.  </a:t>
            </a:r>
            <a:r>
              <a:rPr lang="en-US" sz="1800" b="1"/>
              <a:t>Do not create additional categories. </a:t>
            </a:r>
          </a:p>
          <a:p>
            <a:endParaRPr lang="en-US" sz="1800" u="sng"/>
          </a:p>
          <a:p>
            <a:r>
              <a:rPr lang="en-US" sz="1800"/>
              <a:t>The combined total should be 100% unless actual employment was less than 1.0 FTE. FTE should be listed as whole percentages and rounded up for decimals .5 or higher.</a:t>
            </a:r>
            <a:r>
              <a:rPr lang="en-US" sz="1800" b="1"/>
              <a:t> </a:t>
            </a:r>
            <a:r>
              <a:rPr lang="en-US" sz="18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3"/>
          <p:cNvSpPr txBox="1">
            <a:spLocks noChangeArrowheads="1"/>
          </p:cNvSpPr>
          <p:nvPr/>
        </p:nvSpPr>
        <p:spPr bwMode="auto">
          <a:xfrm>
            <a:off x="1508125" y="798513"/>
            <a:ext cx="6264275" cy="366712"/>
          </a:xfrm>
          <a:prstGeom prst="rect">
            <a:avLst/>
          </a:prstGeom>
          <a:noFill/>
          <a:ln w="9525">
            <a:noFill/>
            <a:miter lim="800000"/>
            <a:headEnd/>
            <a:tailEnd/>
          </a:ln>
        </p:spPr>
        <p:txBody>
          <a:bodyPr>
            <a:spAutoFit/>
          </a:bodyPr>
          <a:lstStyle/>
          <a:p>
            <a:endParaRPr lang="en-US" sz="1800">
              <a:latin typeface="Arial" charset="0"/>
            </a:endParaRPr>
          </a:p>
        </p:txBody>
      </p:sp>
      <p:sp>
        <p:nvSpPr>
          <p:cNvPr id="36866" name="Text Box 4"/>
          <p:cNvSpPr txBox="1">
            <a:spLocks noChangeArrowheads="1"/>
          </p:cNvSpPr>
          <p:nvPr/>
        </p:nvSpPr>
        <p:spPr bwMode="auto">
          <a:xfrm>
            <a:off x="609600" y="1066800"/>
            <a:ext cx="7772400" cy="641350"/>
          </a:xfrm>
          <a:prstGeom prst="rect">
            <a:avLst/>
          </a:prstGeom>
          <a:noFill/>
          <a:ln w="9525">
            <a:noFill/>
            <a:miter lim="800000"/>
            <a:headEnd/>
            <a:tailEnd/>
          </a:ln>
        </p:spPr>
        <p:txBody>
          <a:bodyPr>
            <a:spAutoFit/>
          </a:bodyPr>
          <a:lstStyle/>
          <a:p>
            <a:pPr>
              <a:spcBef>
                <a:spcPct val="50000"/>
              </a:spcBef>
            </a:pPr>
            <a:r>
              <a:rPr lang="en-US" sz="1800" b="1"/>
              <a:t>4.  ASSIGNED ACTIVITY SINCE LAST PROMOTION (NOT TO EXCEED TEN YEARS), OR SINCE UF EMPLOYMENT</a:t>
            </a:r>
            <a:r>
              <a:rPr lang="en-US" sz="1800"/>
              <a:t> </a:t>
            </a:r>
          </a:p>
        </p:txBody>
      </p:sp>
      <p:sp>
        <p:nvSpPr>
          <p:cNvPr id="36867" name="Text Box 11"/>
          <p:cNvSpPr txBox="1">
            <a:spLocks noChangeArrowheads="1"/>
          </p:cNvSpPr>
          <p:nvPr/>
        </p:nvSpPr>
        <p:spPr bwMode="auto">
          <a:xfrm>
            <a:off x="6248400" y="4343400"/>
            <a:ext cx="2286000" cy="400050"/>
          </a:xfrm>
          <a:prstGeom prst="rect">
            <a:avLst/>
          </a:prstGeom>
          <a:noFill/>
          <a:ln w="9525">
            <a:noFill/>
            <a:miter lim="800000"/>
            <a:headEnd/>
            <a:tailEnd/>
          </a:ln>
        </p:spPr>
        <p:txBody>
          <a:bodyPr>
            <a:spAutoFit/>
          </a:bodyPr>
          <a:lstStyle/>
          <a:p>
            <a:pPr>
              <a:spcBef>
                <a:spcPct val="50000"/>
              </a:spcBef>
            </a:pPr>
            <a:endParaRPr lang="en-US"/>
          </a:p>
        </p:txBody>
      </p:sp>
      <p:sp>
        <p:nvSpPr>
          <p:cNvPr id="36868" name="Rectangle 44"/>
          <p:cNvSpPr>
            <a:spLocks noChangeArrowheads="1"/>
          </p:cNvSpPr>
          <p:nvPr/>
        </p:nvSpPr>
        <p:spPr bwMode="auto">
          <a:xfrm>
            <a:off x="838200" y="1905000"/>
            <a:ext cx="6934200" cy="2216150"/>
          </a:xfrm>
          <a:prstGeom prst="rect">
            <a:avLst/>
          </a:prstGeom>
          <a:noFill/>
          <a:ln w="9525">
            <a:noFill/>
            <a:miter lim="800000"/>
            <a:headEnd/>
            <a:tailEnd/>
          </a:ln>
        </p:spPr>
        <p:txBody>
          <a:bodyPr anchor="ctr">
            <a:spAutoFit/>
          </a:bodyPr>
          <a:lstStyle/>
          <a:p>
            <a:pPr eaLnBrk="0" hangingPunct="0">
              <a:tabLst>
                <a:tab pos="2571750" algn="l"/>
                <a:tab pos="4000500" algn="l"/>
                <a:tab pos="5200650" algn="l"/>
              </a:tabLst>
            </a:pPr>
            <a:r>
              <a:rPr lang="en-US" sz="2400">
                <a:ea typeface="Calibri" pitchFamily="34" charset="0"/>
                <a:cs typeface="Times New Roman" pitchFamily="18" charset="0"/>
              </a:rPr>
              <a:t>                                </a:t>
            </a:r>
            <a:r>
              <a:rPr lang="en-US">
                <a:ea typeface="Calibri" pitchFamily="34" charset="0"/>
                <a:cs typeface="Times New Roman" pitchFamily="18" charset="0"/>
              </a:rPr>
              <a:t>2008-09        2007-08      2006-07</a:t>
            </a:r>
            <a:endParaRPr lang="en-US" sz="1000">
              <a:ea typeface="Calibri" pitchFamily="34" charset="0"/>
              <a:cs typeface="Times New Roman" pitchFamily="18" charset="0"/>
            </a:endParaRPr>
          </a:p>
          <a:p>
            <a:pPr eaLnBrk="0" hangingPunct="0">
              <a:tabLst>
                <a:tab pos="2571750" algn="l"/>
                <a:tab pos="4000500" algn="l"/>
                <a:tab pos="5200650" algn="l"/>
              </a:tabLst>
            </a:pPr>
            <a:r>
              <a:rPr lang="en-US">
                <a:ea typeface="Calibri" pitchFamily="34" charset="0"/>
                <a:cs typeface="Times New Roman" pitchFamily="18" charset="0"/>
              </a:rPr>
              <a:t>Teaching	75%	80%	82%</a:t>
            </a:r>
            <a:endParaRPr lang="en-US" sz="1000">
              <a:ea typeface="Calibri" pitchFamily="34" charset="0"/>
              <a:cs typeface="Times New Roman" pitchFamily="18" charset="0"/>
            </a:endParaRPr>
          </a:p>
          <a:p>
            <a:pPr eaLnBrk="0" hangingPunct="0">
              <a:tabLst>
                <a:tab pos="2571750" algn="l"/>
                <a:tab pos="4000500" algn="l"/>
                <a:tab pos="5200650" algn="l"/>
              </a:tabLst>
            </a:pPr>
            <a:r>
              <a:rPr lang="en-US">
                <a:ea typeface="Calibri" pitchFamily="34" charset="0"/>
                <a:cs typeface="Times New Roman" pitchFamily="18" charset="0"/>
              </a:rPr>
              <a:t>Research	15%	10%	10%</a:t>
            </a:r>
            <a:endParaRPr lang="en-US" sz="1000">
              <a:ea typeface="Calibri" pitchFamily="34" charset="0"/>
              <a:cs typeface="Times New Roman" pitchFamily="18" charset="0"/>
            </a:endParaRPr>
          </a:p>
          <a:p>
            <a:pPr eaLnBrk="0" hangingPunct="0">
              <a:tabLst>
                <a:tab pos="2571750" algn="l"/>
                <a:tab pos="4000500" algn="l"/>
                <a:tab pos="5200650" algn="l"/>
              </a:tabLst>
            </a:pPr>
            <a:r>
              <a:rPr lang="en-US">
                <a:ea typeface="Calibri" pitchFamily="34" charset="0"/>
                <a:cs typeface="Times New Roman" pitchFamily="18" charset="0"/>
              </a:rPr>
              <a:t>Service	10%	10%	  8%</a:t>
            </a:r>
            <a:endParaRPr lang="en-US" sz="1000">
              <a:ea typeface="Calibri" pitchFamily="34" charset="0"/>
              <a:cs typeface="Times New Roman" pitchFamily="18" charset="0"/>
            </a:endParaRPr>
          </a:p>
          <a:p>
            <a:pPr eaLnBrk="0" hangingPunct="0">
              <a:tabLst>
                <a:tab pos="2571750" algn="l"/>
                <a:tab pos="4000500" algn="l"/>
                <a:tab pos="5200650" algn="l"/>
              </a:tabLst>
            </a:pPr>
            <a:r>
              <a:rPr lang="en-US">
                <a:ea typeface="Calibri" pitchFamily="34" charset="0"/>
                <a:cs typeface="Times New Roman" pitchFamily="18" charset="0"/>
              </a:rPr>
              <a:t>Extension	0%	0%	  0%</a:t>
            </a:r>
            <a:endParaRPr lang="en-US" sz="1000">
              <a:ea typeface="Calibri" pitchFamily="34" charset="0"/>
              <a:cs typeface="Times New Roman" pitchFamily="18" charset="0"/>
            </a:endParaRPr>
          </a:p>
          <a:p>
            <a:pPr eaLnBrk="0" hangingPunct="0">
              <a:tabLst>
                <a:tab pos="2571750" algn="l"/>
                <a:tab pos="4000500" algn="l"/>
                <a:tab pos="5200650" algn="l"/>
              </a:tabLst>
            </a:pPr>
            <a:r>
              <a:rPr lang="en-US" sz="1400">
                <a:ea typeface="Calibri" pitchFamily="34" charset="0"/>
                <a:cs typeface="Times New Roman" pitchFamily="18" charset="0"/>
              </a:rPr>
              <a:t>                                                     </a:t>
            </a:r>
            <a:r>
              <a:rPr lang="en-US" sz="1400">
                <a:latin typeface="Calibri" pitchFamily="34" charset="0"/>
                <a:ea typeface="Calibri" pitchFamily="34" charset="0"/>
                <a:cs typeface="Times New Roman" pitchFamily="18" charset="0"/>
              </a:rPr>
              <a:t>  ______                       ______                  ______</a:t>
            </a:r>
            <a:endParaRPr lang="en-US" sz="1000">
              <a:ea typeface="Calibri" pitchFamily="34" charset="0"/>
              <a:cs typeface="Times New Roman" pitchFamily="18" charset="0"/>
            </a:endParaRPr>
          </a:p>
          <a:p>
            <a:pPr eaLnBrk="0" hangingPunct="0">
              <a:tabLst>
                <a:tab pos="2571750" algn="l"/>
                <a:tab pos="4000500" algn="l"/>
                <a:tab pos="5200650" algn="l"/>
              </a:tabLst>
            </a:pPr>
            <a:r>
              <a:rPr lang="en-US">
                <a:ea typeface="Calibri" pitchFamily="34" charset="0"/>
                <a:cs typeface="Times New Roman" pitchFamily="18" charset="0"/>
              </a:rPr>
              <a:t>TOTAL                          100%              100%          100%</a:t>
            </a:r>
            <a:endParaRPr lang="en-US" sz="2800">
              <a:ea typeface="Calibri" pitchFamily="34" charset="0"/>
              <a:cs typeface="Times New Roman" pitchFamily="18" charset="0"/>
            </a:endParaRPr>
          </a:p>
        </p:txBody>
      </p:sp>
      <p:sp>
        <p:nvSpPr>
          <p:cNvPr id="8" name="TextBox 7"/>
          <p:cNvSpPr txBox="1"/>
          <p:nvPr/>
        </p:nvSpPr>
        <p:spPr>
          <a:xfrm>
            <a:off x="7010400" y="304800"/>
            <a:ext cx="14478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
        <p:nvSpPr>
          <p:cNvPr id="9" name="Rounded Rectangular Callout 8"/>
          <p:cNvSpPr/>
          <p:nvPr/>
        </p:nvSpPr>
        <p:spPr>
          <a:xfrm>
            <a:off x="533400" y="4343400"/>
            <a:ext cx="2514600" cy="1752600"/>
          </a:xfrm>
          <a:prstGeom prst="wedgeRoundRectCallout">
            <a:avLst>
              <a:gd name="adj1" fmla="val 56895"/>
              <a:gd name="adj2" fmla="val -1233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C00000"/>
                </a:solidFill>
              </a:rPr>
              <a:t>For 9-month faculty, </a:t>
            </a:r>
          </a:p>
          <a:p>
            <a:pPr algn="ctr">
              <a:defRPr/>
            </a:pPr>
            <a:r>
              <a:rPr lang="en-US" sz="1600" dirty="0">
                <a:solidFill>
                  <a:srgbClr val="C00000"/>
                </a:solidFill>
              </a:rPr>
              <a:t>these would be averages of Fall &amp; Spring Semester Assignments.</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GUIDELINES AND INFORMATION REGARDING THE TENURE, PERMANENT STATUS AND PROMOTION PROCESS FOR 2008-2009 </a:t>
            </a:r>
            <a:br>
              <a:rPr lang="en-US" b="1" smtClean="0"/>
            </a:br>
            <a:r>
              <a:rPr lang="en-US" b="1" smtClean="0"/>
              <a:t/>
            </a:r>
            <a:br>
              <a:rPr lang="en-US" b="1" smtClean="0"/>
            </a:br>
            <a:r>
              <a:rPr lang="en-US" smtClean="0"/>
              <a:t>VIII. ANNUAL REVIEW PROCESS</a:t>
            </a:r>
          </a:p>
        </p:txBody>
      </p:sp>
      <p:sp>
        <p:nvSpPr>
          <p:cNvPr id="18435" name="Rectangle 3"/>
          <p:cNvSpPr>
            <a:spLocks noGrp="1" noChangeArrowheads="1"/>
          </p:cNvSpPr>
          <p:nvPr>
            <p:ph type="body" idx="1"/>
          </p:nvPr>
        </p:nvSpPr>
        <p:spPr>
          <a:xfrm>
            <a:off x="457200" y="1219200"/>
            <a:ext cx="8229600" cy="5257800"/>
          </a:xfrm>
        </p:spPr>
        <p:txBody>
          <a:bodyPr/>
          <a:lstStyle/>
          <a:p>
            <a:pPr eaLnBrk="1" hangingPunct="1"/>
            <a:endParaRPr lang="en-US" smtClean="0"/>
          </a:p>
          <a:p>
            <a:r>
              <a:rPr lang="en-US" smtClean="0"/>
              <a:t> </a:t>
            </a:r>
            <a:r>
              <a:rPr lang="en-US" sz="2400" smtClean="0"/>
              <a:t>3.	A special (mid-term or mid-career) review should be conducted for any faculty members in the tenure probationary period during March or April of the third year of academic service. Each college shall establish procedures for conducting the review. Such procedures must require that each candidate prepare a tenure packet (without external letters). A departmental committee of tenured faculty, the department chair or equivalent administrator, and the dean or equivalent administrator must provide an evaluation of the faculty member’s progress toward meeting the criteria for tenure. The outcome of the review shall be shared with the faculty member evaluated, but shall not be used in any future evaluation of the faculty member for tenure.</a:t>
            </a:r>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914400" y="1219200"/>
            <a:ext cx="7620000" cy="3786188"/>
          </a:xfrm>
          <a:prstGeom prst="rect">
            <a:avLst/>
          </a:prstGeom>
          <a:noFill/>
          <a:ln w="9525">
            <a:noFill/>
            <a:miter lim="800000"/>
            <a:headEnd/>
            <a:tailEnd/>
          </a:ln>
        </p:spPr>
        <p:txBody>
          <a:bodyPr>
            <a:spAutoFit/>
          </a:bodyPr>
          <a:lstStyle/>
          <a:p>
            <a:r>
              <a:rPr lang="en-US"/>
              <a:t>List all degrees awarded, beginning with the highest degree. All entries must include the university/college attended, field of study, degree and date awarded. See example below. </a:t>
            </a:r>
          </a:p>
          <a:p>
            <a:endParaRPr lang="en-US"/>
          </a:p>
          <a:p>
            <a:endParaRPr lang="en-US" b="1"/>
          </a:p>
          <a:p>
            <a:endParaRPr lang="en-US" b="1"/>
          </a:p>
          <a:p>
            <a:pPr algn="ctr"/>
            <a:r>
              <a:rPr lang="en-US" b="1"/>
              <a:t>EXAMPLE </a:t>
            </a:r>
            <a:endParaRPr lang="en-US"/>
          </a:p>
          <a:p>
            <a:pPr algn="ctr"/>
            <a:r>
              <a:rPr lang="en-US" b="1"/>
              <a:t>Educational Background </a:t>
            </a:r>
            <a:endParaRPr lang="en-US"/>
          </a:p>
          <a:p>
            <a:endParaRPr lang="en-US"/>
          </a:p>
          <a:p>
            <a:r>
              <a:rPr lang="en-US"/>
              <a:t>University of Minnesota 		Mathematics 	PhD	2000 </a:t>
            </a:r>
          </a:p>
          <a:p>
            <a:r>
              <a:rPr lang="en-US"/>
              <a:t>University of Minnesota 		Mathematics 	MS	1998 </a:t>
            </a:r>
          </a:p>
          <a:p>
            <a:r>
              <a:rPr lang="en-US"/>
              <a:t>Cornell University 		Mathematics 	BS	1996</a:t>
            </a:r>
            <a:endParaRPr lang="en-US" b="1"/>
          </a:p>
        </p:txBody>
      </p:sp>
      <p:sp>
        <p:nvSpPr>
          <p:cNvPr id="37891" name="Rectangle 2"/>
          <p:cNvSpPr>
            <a:spLocks noChangeArrowheads="1"/>
          </p:cNvSpPr>
          <p:nvPr/>
        </p:nvSpPr>
        <p:spPr bwMode="auto">
          <a:xfrm>
            <a:off x="685800" y="506413"/>
            <a:ext cx="6134100" cy="400050"/>
          </a:xfrm>
          <a:prstGeom prst="rect">
            <a:avLst/>
          </a:prstGeom>
          <a:noFill/>
          <a:ln w="9525">
            <a:noFill/>
            <a:miter lim="800000"/>
            <a:headEnd/>
            <a:tailEnd/>
          </a:ln>
        </p:spPr>
        <p:txBody>
          <a:bodyPr>
            <a:spAutoFit/>
          </a:bodyPr>
          <a:lstStyle/>
          <a:p>
            <a:r>
              <a:rPr lang="en-US" b="1"/>
              <a:t>5.</a:t>
            </a:r>
            <a:r>
              <a:rPr lang="en-US"/>
              <a:t> </a:t>
            </a:r>
            <a:r>
              <a:rPr lang="en-US" b="1"/>
              <a:t>EDUCATIONAL BACKGROUND </a:t>
            </a:r>
            <a:r>
              <a:rPr lang="en-US"/>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685800" y="1143000"/>
            <a:ext cx="8229600" cy="2616200"/>
          </a:xfrm>
          <a:prstGeom prst="rect">
            <a:avLst/>
          </a:prstGeom>
          <a:noFill/>
          <a:ln w="9525">
            <a:noFill/>
            <a:miter lim="800000"/>
            <a:headEnd/>
            <a:tailEnd/>
          </a:ln>
        </p:spPr>
        <p:txBody>
          <a:bodyPr>
            <a:spAutoFit/>
          </a:bodyPr>
          <a:lstStyle/>
          <a:p>
            <a:r>
              <a:rPr lang="en-US" b="1"/>
              <a:t>5.</a:t>
            </a:r>
            <a:r>
              <a:rPr lang="en-US"/>
              <a:t> </a:t>
            </a:r>
            <a:r>
              <a:rPr lang="en-US" b="1"/>
              <a:t>EDUCATIONAL BACKGROUND</a:t>
            </a:r>
          </a:p>
          <a:p>
            <a:endParaRPr lang="en-US" sz="1800" b="1"/>
          </a:p>
          <a:p>
            <a:r>
              <a:rPr lang="en-US" sz="1800" b="1"/>
              <a:t>			Educational Background </a:t>
            </a:r>
            <a:endParaRPr lang="en-US" sz="1800"/>
          </a:p>
          <a:p>
            <a:endParaRPr lang="en-US" sz="1800"/>
          </a:p>
          <a:p>
            <a:r>
              <a:rPr lang="en-US" sz="1800"/>
              <a:t>University of California, San Diego	Music Composition		Ph.D. 2004</a:t>
            </a:r>
            <a:br>
              <a:rPr lang="en-US" sz="1800"/>
            </a:br>
            <a:r>
              <a:rPr lang="en-US" sz="1800"/>
              <a:t>University of Illinois, Urbana		Music Composition		M.M. 1998</a:t>
            </a:r>
            <a:br>
              <a:rPr lang="en-US" sz="1800"/>
            </a:br>
            <a:r>
              <a:rPr lang="en-US" sz="1800"/>
              <a:t>University of Illinois, Urbana		Music Composition		B.M.  1996</a:t>
            </a:r>
            <a:br>
              <a:rPr lang="en-US" sz="1800"/>
            </a:br>
            <a:r>
              <a:rPr lang="en-US" sz="1800"/>
              <a:t/>
            </a:r>
            <a:br>
              <a:rPr lang="en-US" sz="1800"/>
            </a:br>
            <a:endParaRPr lang="en-US" sz="1800"/>
          </a:p>
        </p:txBody>
      </p:sp>
      <p:sp>
        <p:nvSpPr>
          <p:cNvPr id="4" name="TextBox 3"/>
          <p:cNvSpPr txBox="1"/>
          <p:nvPr/>
        </p:nvSpPr>
        <p:spPr>
          <a:xfrm>
            <a:off x="7162800" y="533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838200" y="685800"/>
            <a:ext cx="7848600" cy="4986338"/>
          </a:xfrm>
          <a:prstGeom prst="rect">
            <a:avLst/>
          </a:prstGeom>
          <a:noFill/>
          <a:ln w="9525">
            <a:noFill/>
            <a:miter lim="800000"/>
            <a:headEnd/>
            <a:tailEnd/>
          </a:ln>
        </p:spPr>
        <p:txBody>
          <a:bodyPr>
            <a:spAutoFit/>
          </a:bodyPr>
          <a:lstStyle/>
          <a:p>
            <a:endParaRPr lang="en-US" sz="1800">
              <a:latin typeface="Arial" charset="0"/>
            </a:endParaRPr>
          </a:p>
          <a:p>
            <a:r>
              <a:rPr lang="en-US"/>
              <a:t>Employment should be listed in </a:t>
            </a:r>
            <a:r>
              <a:rPr lang="en-US" u="sng"/>
              <a:t>reverse chronological order</a:t>
            </a:r>
            <a:r>
              <a:rPr lang="en-US"/>
              <a:t> with the University of Florida employment appearing first. Please show employer, ranks and administrative positions held at each place of employment, effective dates of each title and whether or not the position was tenured or tenure-accruing if employment was with an institution of higher education. See example below. </a:t>
            </a:r>
          </a:p>
          <a:p>
            <a:r>
              <a:rPr lang="en-US"/>
              <a:t>			    </a:t>
            </a:r>
          </a:p>
          <a:p>
            <a:r>
              <a:rPr lang="en-US" b="1"/>
              <a:t>                                                 EXAMPLE </a:t>
            </a:r>
          </a:p>
          <a:p>
            <a:r>
              <a:rPr lang="en-US" b="1"/>
              <a:t>                                          Employment Listing</a:t>
            </a:r>
          </a:p>
          <a:p>
            <a:pPr algn="ctr"/>
            <a:endParaRPr lang="en-US" b="1"/>
          </a:p>
          <a:p>
            <a:pPr algn="ctr"/>
            <a:r>
              <a:rPr lang="en-US"/>
              <a:t>University of Florida 	         Assistant Professor 	       2001--present    	(tenure-accruing) </a:t>
            </a:r>
          </a:p>
          <a:p>
            <a:r>
              <a:rPr lang="en-US"/>
              <a:t>	</a:t>
            </a:r>
          </a:p>
          <a:p>
            <a:r>
              <a:rPr lang="en-US"/>
              <a:t>   MIT 			           Instructor 	                        2000--2001 </a:t>
            </a:r>
          </a:p>
          <a:p>
            <a:r>
              <a:rPr lang="en-US"/>
              <a:t>			           (non tenure-accruing)</a:t>
            </a:r>
            <a:r>
              <a:rPr lang="en-US" b="1"/>
              <a:t> </a:t>
            </a:r>
          </a:p>
        </p:txBody>
      </p:sp>
      <p:sp>
        <p:nvSpPr>
          <p:cNvPr id="39939" name="Rectangle 2"/>
          <p:cNvSpPr>
            <a:spLocks noChangeArrowheads="1"/>
          </p:cNvSpPr>
          <p:nvPr/>
        </p:nvSpPr>
        <p:spPr bwMode="auto">
          <a:xfrm>
            <a:off x="533400" y="533400"/>
            <a:ext cx="5334000" cy="400050"/>
          </a:xfrm>
          <a:prstGeom prst="rect">
            <a:avLst/>
          </a:prstGeom>
          <a:noFill/>
          <a:ln w="9525">
            <a:noFill/>
            <a:miter lim="800000"/>
            <a:headEnd/>
            <a:tailEnd/>
          </a:ln>
        </p:spPr>
        <p:txBody>
          <a:bodyPr>
            <a:spAutoFit/>
          </a:bodyPr>
          <a:lstStyle/>
          <a:p>
            <a:r>
              <a:rPr lang="en-US" b="1"/>
              <a:t> 6.</a:t>
            </a:r>
            <a:r>
              <a:rPr lang="en-US"/>
              <a:t> </a:t>
            </a:r>
            <a:r>
              <a:rPr lang="en-US" b="1"/>
              <a:t>EMPLOYMENT - </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457200" y="1143000"/>
            <a:ext cx="7853363" cy="2338388"/>
          </a:xfrm>
          <a:prstGeom prst="rect">
            <a:avLst/>
          </a:prstGeom>
          <a:noFill/>
          <a:ln w="9525">
            <a:noFill/>
            <a:miter lim="800000"/>
            <a:headEnd/>
            <a:tailEnd/>
          </a:ln>
        </p:spPr>
        <p:txBody>
          <a:bodyPr wrap="none" anchor="ctr">
            <a:spAutoFit/>
          </a:bodyPr>
          <a:lstStyle/>
          <a:p>
            <a:r>
              <a:rPr lang="en-US" b="1"/>
              <a:t>6. EMPLOYMENT</a:t>
            </a:r>
            <a:br>
              <a:rPr lang="en-US" b="1"/>
            </a:br>
            <a:r>
              <a:rPr lang="en-US" sz="1800" b="1"/>
              <a:t>			</a:t>
            </a:r>
          </a:p>
          <a:p>
            <a:r>
              <a:rPr lang="en-US" sz="1800"/>
              <a:t>     University of Florida		Assistant Professor		2006-present</a:t>
            </a:r>
            <a:br>
              <a:rPr lang="en-US" sz="1800"/>
            </a:br>
            <a:r>
              <a:rPr lang="en-US" sz="1800"/>
              <a:t> 				(tenure-accruing)</a:t>
            </a:r>
            <a:br>
              <a:rPr lang="en-US" sz="1800"/>
            </a:br>
            <a:r>
              <a:rPr lang="en-US" sz="1800"/>
              <a:t/>
            </a:r>
            <a:br>
              <a:rPr lang="en-US" sz="1800"/>
            </a:br>
            <a:r>
              <a:rPr lang="en-US" sz="1800"/>
              <a:t>     Moorhead State University	Adjunct Professor		2004-2006</a:t>
            </a:r>
            <a:br>
              <a:rPr lang="en-US" sz="1800"/>
            </a:br>
            <a:r>
              <a:rPr lang="en-US" sz="1800"/>
              <a:t>				(non tenure-accruing)</a:t>
            </a:r>
            <a:br>
              <a:rPr lang="en-US" sz="1800"/>
            </a:br>
            <a:endParaRPr lang="en-US" sz="1800"/>
          </a:p>
        </p:txBody>
      </p:sp>
      <p:sp>
        <p:nvSpPr>
          <p:cNvPr id="3" name="TextBox 2"/>
          <p:cNvSpPr txBox="1"/>
          <p:nvPr/>
        </p:nvSpPr>
        <p:spPr>
          <a:xfrm>
            <a:off x="7010400" y="3810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685800" y="990600"/>
            <a:ext cx="7924800" cy="1200150"/>
          </a:xfrm>
          <a:prstGeom prst="rect">
            <a:avLst/>
          </a:prstGeom>
          <a:noFill/>
          <a:ln w="9525">
            <a:noFill/>
            <a:miter lim="800000"/>
            <a:headEnd/>
            <a:tailEnd/>
          </a:ln>
        </p:spPr>
        <p:txBody>
          <a:bodyPr>
            <a:spAutoFit/>
          </a:bodyPr>
          <a:lstStyle/>
          <a:p>
            <a:pPr marL="457200" indent="-457200">
              <a:tabLst>
                <a:tab pos="514350" algn="l"/>
              </a:tabLst>
            </a:pPr>
            <a:r>
              <a:rPr lang="en-US" sz="2400" b="1"/>
              <a:t>7.	YEAR TENURE/PERMANENT STATUS WAS</a:t>
            </a:r>
          </a:p>
          <a:p>
            <a:pPr marL="457200" indent="-457200">
              <a:tabLst>
                <a:tab pos="514350" algn="l"/>
              </a:tabLst>
            </a:pPr>
            <a:r>
              <a:rPr lang="en-US" sz="2400" b="1"/>
              <a:t>	AWARDED BY UNIVERSITY OF FLORIDA</a:t>
            </a:r>
          </a:p>
          <a:p>
            <a:pPr marL="457200" indent="-457200">
              <a:tabLst>
                <a:tab pos="514350" algn="l"/>
              </a:tabLst>
            </a:pPr>
            <a:r>
              <a:rPr lang="en-US" sz="2400" b="1"/>
              <a:t>	– If applicable.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990600" y="1219200"/>
            <a:ext cx="7696200" cy="2057400"/>
          </a:xfrm>
        </p:spPr>
        <p:txBody>
          <a:bodyPr/>
          <a:lstStyle/>
          <a:p>
            <a:pPr eaLnBrk="1" hangingPunct="1">
              <a:tabLst>
                <a:tab pos="400050" algn="l"/>
              </a:tabLst>
            </a:pPr>
            <a:r>
              <a:rPr lang="en-US" sz="2400" b="1" smtClean="0">
                <a:solidFill>
                  <a:schemeClr val="tx1"/>
                </a:solidFill>
              </a:rPr>
              <a:t>7.	YEAR TENURE/PERMANENT STATUS WAS</a:t>
            </a:r>
            <a:br>
              <a:rPr lang="en-US" sz="2400" b="1" smtClean="0">
                <a:solidFill>
                  <a:schemeClr val="tx1"/>
                </a:solidFill>
              </a:rPr>
            </a:br>
            <a:r>
              <a:rPr lang="en-US" sz="2400" b="1" smtClean="0">
                <a:solidFill>
                  <a:schemeClr val="tx1"/>
                </a:solidFill>
              </a:rPr>
              <a:t>	AWARDED BY UNIVERSITY OF FLORIDA</a:t>
            </a:r>
            <a:br>
              <a:rPr lang="en-US" sz="2400" b="1" smtClean="0">
                <a:solidFill>
                  <a:schemeClr val="tx1"/>
                </a:solidFill>
              </a:rPr>
            </a:br>
            <a:r>
              <a:rPr lang="en-US" sz="2400" b="1" smtClean="0">
                <a:solidFill>
                  <a:schemeClr val="tx1"/>
                </a:solidFill>
              </a:rPr>
              <a:t/>
            </a:r>
            <a:br>
              <a:rPr lang="en-US" sz="2400" b="1" smtClean="0">
                <a:solidFill>
                  <a:schemeClr val="tx1"/>
                </a:solidFill>
              </a:rPr>
            </a:br>
            <a:r>
              <a:rPr lang="en-US" sz="2400" b="1" smtClean="0">
                <a:solidFill>
                  <a:schemeClr val="tx1"/>
                </a:solidFill>
              </a:rPr>
              <a:t>	</a:t>
            </a:r>
            <a:r>
              <a:rPr lang="en-US" sz="2400" smtClean="0">
                <a:solidFill>
                  <a:schemeClr val="tx1"/>
                </a:solidFill>
              </a:rPr>
              <a:t>NA</a:t>
            </a:r>
          </a:p>
        </p:txBody>
      </p:sp>
      <p:sp>
        <p:nvSpPr>
          <p:cNvPr id="43010" name="TextBox 2"/>
          <p:cNvSpPr txBox="1">
            <a:spLocks noChangeArrowheads="1"/>
          </p:cNvSpPr>
          <p:nvPr/>
        </p:nvSpPr>
        <p:spPr bwMode="auto">
          <a:xfrm>
            <a:off x="762000" y="609600"/>
            <a:ext cx="457200" cy="400050"/>
          </a:xfrm>
          <a:prstGeom prst="rect">
            <a:avLst/>
          </a:prstGeom>
          <a:noFill/>
          <a:ln w="9525">
            <a:noFill/>
            <a:miter lim="800000"/>
            <a:headEnd/>
            <a:tailEnd/>
          </a:ln>
        </p:spPr>
        <p:txBody>
          <a:bodyPr>
            <a:spAutoFit/>
          </a:bodyPr>
          <a:lstStyle/>
          <a:p>
            <a:r>
              <a:rPr lang="en-US"/>
              <a:t> </a:t>
            </a:r>
          </a:p>
        </p:txBody>
      </p:sp>
      <p:sp>
        <p:nvSpPr>
          <p:cNvPr id="4" name="TextBox 3"/>
          <p:cNvSpPr txBox="1"/>
          <p:nvPr/>
        </p:nvSpPr>
        <p:spPr>
          <a:xfrm>
            <a:off x="7010400" y="6096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p:cNvSpPr/>
          <p:nvPr/>
        </p:nvSpPr>
        <p:spPr>
          <a:xfrm>
            <a:off x="2743200" y="3581400"/>
            <a:ext cx="4572000" cy="18288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p:nvSpPr>
        <p:spPr>
          <a:xfrm>
            <a:off x="0" y="0"/>
            <a:ext cx="9144000" cy="685800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4035" name="TextBox 4"/>
          <p:cNvSpPr txBox="1">
            <a:spLocks noChangeArrowheads="1"/>
          </p:cNvSpPr>
          <p:nvPr/>
        </p:nvSpPr>
        <p:spPr bwMode="auto">
          <a:xfrm>
            <a:off x="914400" y="1143000"/>
            <a:ext cx="7010400" cy="1878013"/>
          </a:xfrm>
          <a:prstGeom prst="rect">
            <a:avLst/>
          </a:prstGeom>
          <a:noFill/>
          <a:ln w="9525">
            <a:noFill/>
            <a:miter lim="800000"/>
            <a:headEnd/>
            <a:tailEnd/>
          </a:ln>
        </p:spPr>
        <p:txBody>
          <a:bodyPr>
            <a:spAutoFit/>
          </a:bodyPr>
          <a:lstStyle/>
          <a:p>
            <a:endParaRPr lang="en-US"/>
          </a:p>
          <a:p>
            <a:r>
              <a:rPr lang="en-US" sz="2400" b="1"/>
              <a:t>8. TENURE &amp; PROMOTION CRITERIA</a:t>
            </a:r>
            <a:endParaRPr lang="en-US" sz="2400"/>
          </a:p>
          <a:p>
            <a:r>
              <a:rPr lang="en-US" sz="2400"/>
              <a:t>Include a copy of the university tenure and promotion criteria, and college and department’s applicable discipline-specific clarifications of those criteria.</a:t>
            </a:r>
            <a:endParaRPr lang="en-US" sz="2400" b="1"/>
          </a:p>
        </p:txBody>
      </p:sp>
      <p:sp>
        <p:nvSpPr>
          <p:cNvPr id="7" name="Flowchart: Document 6"/>
          <p:cNvSpPr/>
          <p:nvPr/>
        </p:nvSpPr>
        <p:spPr>
          <a:xfrm>
            <a:off x="3733800" y="3429000"/>
            <a:ext cx="3810000" cy="1828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defRPr/>
            </a:pPr>
            <a:r>
              <a:rPr lang="en-US" dirty="0">
                <a:solidFill>
                  <a:srgbClr val="C00000"/>
                </a:solidFill>
              </a:rPr>
              <a:t>Current UF, College and School criteria can be found at:</a:t>
            </a:r>
          </a:p>
          <a:p>
            <a:pPr marL="457200" indent="-457200">
              <a:defRPr/>
            </a:pPr>
            <a:r>
              <a:rPr lang="en-US" u="sng" dirty="0">
                <a:solidFill>
                  <a:srgbClr val="C00000"/>
                </a:solidFill>
              </a:rPr>
              <a:t>www.arts.ufl.edu/resources/TenurePromotions/about.asp</a:t>
            </a:r>
            <a:endParaRPr lang="en-US" u="sng"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38200"/>
            <a:ext cx="6400800" cy="4876800"/>
          </a:xfrm>
        </p:spPr>
        <p:txBody>
          <a:bodyPr/>
          <a:lstStyle/>
          <a:p>
            <a:pPr algn="l">
              <a:defRPr/>
            </a:pPr>
            <a:r>
              <a:rPr lang="en-US" sz="2000" b="1" dirty="0" smtClean="0"/>
              <a:t>8. TENURE &amp; PROMOTION CRITERIA</a:t>
            </a:r>
          </a:p>
          <a:p>
            <a:pPr algn="l">
              <a:defRPr/>
            </a:pPr>
            <a:endParaRPr lang="en-US" sz="2000" b="1" dirty="0" smtClean="0"/>
          </a:p>
          <a:p>
            <a:pPr marL="685800" indent="-228600" algn="l">
              <a:buFontTx/>
              <a:buAutoNum type="alphaLcPeriod"/>
              <a:defRPr/>
            </a:pPr>
            <a:r>
              <a:rPr lang="en-US" sz="2000" dirty="0" smtClean="0"/>
              <a:t>University of Florida</a:t>
            </a:r>
          </a:p>
          <a:p>
            <a:pPr marL="685800" indent="-228600" algn="l">
              <a:defRPr/>
            </a:pPr>
            <a:endParaRPr lang="en-US" sz="2000" dirty="0" smtClean="0"/>
          </a:p>
          <a:p>
            <a:pPr marL="685800" indent="-228600" algn="l">
              <a:defRPr/>
            </a:pPr>
            <a:r>
              <a:rPr lang="en-US" sz="2000" dirty="0" smtClean="0"/>
              <a:t>            </a:t>
            </a:r>
          </a:p>
          <a:p>
            <a:pPr marL="685800" indent="-228600" algn="l">
              <a:buFontTx/>
              <a:buAutoNum type="alphaLcPeriod" startAt="2"/>
              <a:defRPr/>
            </a:pPr>
            <a:r>
              <a:rPr lang="en-US" sz="2000" dirty="0" smtClean="0"/>
              <a:t>College of Fine Arts</a:t>
            </a:r>
          </a:p>
          <a:p>
            <a:pPr marL="685800" indent="-228600" algn="l">
              <a:defRPr/>
            </a:pPr>
            <a:endParaRPr lang="en-US" sz="2000" dirty="0" smtClean="0"/>
          </a:p>
          <a:p>
            <a:pPr marL="685800" indent="-228600" algn="l">
              <a:defRPr/>
            </a:pPr>
            <a:endParaRPr lang="en-US" sz="2000" dirty="0" smtClean="0"/>
          </a:p>
          <a:p>
            <a:pPr marL="685800" indent="-228600" algn="l">
              <a:buFontTx/>
              <a:buAutoNum type="alphaLcPeriod" startAt="3"/>
              <a:defRPr/>
            </a:pPr>
            <a:r>
              <a:rPr lang="en-US" sz="2000" dirty="0" smtClean="0"/>
              <a:t>School of Music</a:t>
            </a:r>
          </a:p>
          <a:p>
            <a:pPr marL="342900" indent="-342900" algn="l">
              <a:buFontTx/>
              <a:buAutoNum type="alphaLcPeriod" startAt="3"/>
              <a:defRPr/>
            </a:pPr>
            <a:endParaRPr lang="en-US" sz="2000" dirty="0" smtClean="0"/>
          </a:p>
          <a:p>
            <a:pPr marL="342900" indent="-342900" algn="l">
              <a:defRPr/>
            </a:pPr>
            <a:endParaRPr lang="en-US" sz="2000" dirty="0" smtClean="0"/>
          </a:p>
          <a:p>
            <a:pPr algn="l">
              <a:defRPr/>
            </a:pPr>
            <a:endParaRPr lang="en-US" sz="2000" dirty="0"/>
          </a:p>
        </p:txBody>
      </p:sp>
      <p:sp>
        <p:nvSpPr>
          <p:cNvPr id="4" name="Rectangle 3"/>
          <p:cNvSpPr/>
          <p:nvPr/>
        </p:nvSpPr>
        <p:spPr>
          <a:xfrm>
            <a:off x="1981200" y="2057400"/>
            <a:ext cx="373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“Cut and Paste” pertinent sections </a:t>
            </a:r>
            <a:endParaRPr lang="en-US" dirty="0">
              <a:solidFill>
                <a:srgbClr val="C00000"/>
              </a:solidFill>
            </a:endParaRPr>
          </a:p>
        </p:txBody>
      </p:sp>
      <p:sp>
        <p:nvSpPr>
          <p:cNvPr id="5" name="Rectangle 4"/>
          <p:cNvSpPr/>
          <p:nvPr/>
        </p:nvSpPr>
        <p:spPr>
          <a:xfrm>
            <a:off x="1981200" y="3124200"/>
            <a:ext cx="373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“Cut and Paste” pertinent sections</a:t>
            </a:r>
            <a:endParaRPr lang="en-US" dirty="0">
              <a:solidFill>
                <a:srgbClr val="C00000"/>
              </a:solidFill>
            </a:endParaRPr>
          </a:p>
        </p:txBody>
      </p:sp>
      <p:sp>
        <p:nvSpPr>
          <p:cNvPr id="6" name="Rectangle 5"/>
          <p:cNvSpPr/>
          <p:nvPr/>
        </p:nvSpPr>
        <p:spPr>
          <a:xfrm>
            <a:off x="1981200" y="4191000"/>
            <a:ext cx="373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“Cut and Paste” pertinent sections</a:t>
            </a:r>
            <a:endParaRPr lang="en-US" dirty="0">
              <a:solidFill>
                <a:srgbClr val="C00000"/>
              </a:solidFill>
            </a:endParaRPr>
          </a:p>
        </p:txBody>
      </p:sp>
      <p:sp>
        <p:nvSpPr>
          <p:cNvPr id="7" name="TextBox 6"/>
          <p:cNvSpPr txBox="1"/>
          <p:nvPr/>
        </p:nvSpPr>
        <p:spPr>
          <a:xfrm>
            <a:off x="6629400" y="381000"/>
            <a:ext cx="16002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7" name="Striped Right Arrow 6"/>
          <p:cNvSpPr/>
          <p:nvPr/>
        </p:nvSpPr>
        <p:spPr>
          <a:xfrm rot="7655267">
            <a:off x="7467601" y="4516437"/>
            <a:ext cx="1403350" cy="1203325"/>
          </a:xfrm>
          <a:prstGeom prst="stripedRightArrow">
            <a:avLst>
              <a:gd name="adj1" fmla="val 50000"/>
              <a:gd name="adj2" fmla="val 518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698" name="Rectangle 4"/>
          <p:cNvSpPr>
            <a:spLocks noChangeArrowheads="1"/>
          </p:cNvSpPr>
          <p:nvPr/>
        </p:nvSpPr>
        <p:spPr bwMode="auto">
          <a:xfrm>
            <a:off x="228600" y="381000"/>
            <a:ext cx="8610600" cy="6248400"/>
          </a:xfrm>
          <a:prstGeom prst="rect">
            <a:avLst/>
          </a:prstGeom>
          <a:noFill/>
          <a:ln w="9525">
            <a:noFill/>
            <a:miter lim="800000"/>
            <a:headEnd/>
            <a:tailEnd/>
          </a:ln>
        </p:spPr>
        <p:txBody>
          <a:bodyPr>
            <a:spAutoFit/>
          </a:bodyPr>
          <a:lstStyle/>
          <a:p>
            <a:pPr marL="0" lvl="1">
              <a:defRPr/>
            </a:pPr>
            <a:r>
              <a:rPr lang="en-US" b="1" dirty="0"/>
              <a:t> 9.</a:t>
            </a:r>
            <a:r>
              <a:rPr lang="en-US" dirty="0"/>
              <a:t> </a:t>
            </a:r>
            <a:r>
              <a:rPr lang="en-US" b="1" dirty="0"/>
              <a:t>TEACHING, ADVISING AND/OR INSTRUCTIONAL ACCOMPLISHMENTS</a:t>
            </a:r>
          </a:p>
          <a:p>
            <a:pPr marL="0" lvl="2">
              <a:defRPr/>
            </a:pPr>
            <a:r>
              <a:rPr lang="en-US" dirty="0"/>
              <a:t>May be used to describe teaching accomplishments and duties such as advising, curriculum and course development, service as a graduate or undergraduate coordinator, supervised research through credit courses, and the development of new courses, CD ROM’s, educational software and multimedia materials. </a:t>
            </a:r>
          </a:p>
          <a:p>
            <a:pPr lvl="2">
              <a:defRPr/>
            </a:pPr>
            <a:endParaRPr lang="en-US" dirty="0"/>
          </a:p>
          <a:p>
            <a:pPr marL="0" lvl="2">
              <a:tabLst>
                <a:tab pos="0" algn="l"/>
              </a:tabLst>
              <a:defRPr/>
            </a:pPr>
            <a:r>
              <a:rPr lang="en-US" dirty="0"/>
              <a:t>In some units, faculty are expected to develop portfolios in which they can demonstrate the goals they have for teaching, as well as describing special teaching projects. </a:t>
            </a:r>
            <a:r>
              <a:rPr lang="en-US" u="sng" dirty="0"/>
              <a:t>Candidates from these units may also use this section to provide a one-page statement on their own goals in teaching</a:t>
            </a:r>
            <a:r>
              <a:rPr lang="en-US" dirty="0"/>
              <a:t>, indicating what they have done to improve, listing innovative teaching methods, summarizing special teaching projects, and describing other instructional activities. </a:t>
            </a:r>
          </a:p>
          <a:p>
            <a:pPr marL="0" lvl="2">
              <a:tabLst>
                <a:tab pos="0" algn="l"/>
              </a:tabLst>
              <a:defRPr/>
            </a:pPr>
            <a:endParaRPr lang="en-US" dirty="0"/>
          </a:p>
          <a:p>
            <a:pPr marL="0" lvl="2">
              <a:tabLst>
                <a:tab pos="0" algn="l"/>
              </a:tabLst>
              <a:defRPr/>
            </a:pPr>
            <a:r>
              <a:rPr lang="en-US" dirty="0"/>
              <a:t>Undergraduate instructional activities may also include supervision of</a:t>
            </a:r>
          </a:p>
          <a:p>
            <a:pPr marL="0" lvl="2">
              <a:tabLst>
                <a:tab pos="0" algn="l"/>
              </a:tabLst>
              <a:defRPr/>
            </a:pPr>
            <a:r>
              <a:rPr lang="en-US" dirty="0"/>
              <a:t>honors thesis and research projects.</a:t>
            </a:r>
            <a:r>
              <a:rPr lang="en-US" u="sng" dirty="0"/>
              <a:t> </a:t>
            </a:r>
          </a:p>
          <a:p>
            <a:pPr lvl="1">
              <a:defRPr/>
            </a:pPr>
            <a:endParaRPr lang="en-US" u="sng" dirty="0"/>
          </a:p>
          <a:p>
            <a:pPr marL="0" lvl="2">
              <a:defRPr/>
            </a:pPr>
            <a:r>
              <a:rPr lang="en-US" dirty="0"/>
              <a:t>Syllabi, course examinations and other materials used in classroom instruction should be made available at all levels for review as needed or requested. </a:t>
            </a:r>
            <a:r>
              <a:rPr lang="en-US" u="sng" dirty="0"/>
              <a:t>Do not include them in this section.</a:t>
            </a:r>
            <a:r>
              <a:rPr lang="en-US" b="1" dirty="0"/>
              <a:t> </a:t>
            </a:r>
            <a:endParaRPr lang="en-US" sz="1800" b="1" dirty="0"/>
          </a:p>
        </p:txBody>
      </p:sp>
      <p:sp>
        <p:nvSpPr>
          <p:cNvPr id="29700" name="TextBox 5"/>
          <p:cNvSpPr txBox="1">
            <a:spLocks noChangeArrowheads="1"/>
          </p:cNvSpPr>
          <p:nvPr/>
        </p:nvSpPr>
        <p:spPr bwMode="auto">
          <a:xfrm>
            <a:off x="7467600" y="4953000"/>
            <a:ext cx="1143000" cy="415925"/>
          </a:xfrm>
          <a:prstGeom prst="rect">
            <a:avLst/>
          </a:prstGeom>
          <a:noFill/>
          <a:ln w="9525">
            <a:noFill/>
            <a:miter lim="800000"/>
            <a:headEnd/>
            <a:tailEnd/>
          </a:ln>
        </p:spPr>
        <p:txBody>
          <a:bodyPr>
            <a:spAutoFit/>
          </a:bodyPr>
          <a:lstStyle/>
          <a:p>
            <a:pPr algn="ctr">
              <a:defRPr/>
            </a:pPr>
            <a:r>
              <a:rPr lang="en-US" sz="1050" b="1" dirty="0">
                <a:solidFill>
                  <a:srgbClr val="C00000"/>
                </a:solidFill>
              </a:rPr>
              <a:t>NO </a:t>
            </a:r>
            <a:endParaRPr lang="en-US" sz="1050" b="1" dirty="0">
              <a:solidFill>
                <a:srgbClr val="C00000"/>
              </a:solidFill>
            </a:endParaRPr>
          </a:p>
          <a:p>
            <a:pPr algn="ctr">
              <a:defRPr/>
            </a:pPr>
            <a:r>
              <a:rPr lang="en-US" sz="1050" b="1" dirty="0">
                <a:solidFill>
                  <a:srgbClr val="C00000"/>
                </a:solidFill>
              </a:rPr>
              <a:t>SYLLABI</a:t>
            </a:r>
            <a:r>
              <a:rPr lang="en-US" sz="1050" b="1" dirty="0">
                <a:solidFill>
                  <a:srgbClr val="C00000"/>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228600"/>
            <a:ext cx="8382000" cy="1143000"/>
          </a:xfrm>
        </p:spPr>
        <p:txBody>
          <a:bodyPr/>
          <a:lstStyle/>
          <a:p>
            <a:pPr eaLnBrk="1" hangingPunct="1"/>
            <a:r>
              <a:rPr lang="en-US" b="1" smtClean="0">
                <a:solidFill>
                  <a:schemeClr val="tx1"/>
                </a:solidFill>
              </a:rPr>
              <a:t>9.</a:t>
            </a:r>
            <a:r>
              <a:rPr lang="en-US" smtClean="0">
                <a:solidFill>
                  <a:schemeClr val="tx1"/>
                </a:solidFill>
              </a:rPr>
              <a:t> </a:t>
            </a:r>
            <a:r>
              <a:rPr lang="en-US" b="1" smtClean="0">
                <a:solidFill>
                  <a:schemeClr val="tx1"/>
                </a:solidFill>
              </a:rPr>
              <a:t>TEACHING, ADVISING AND/OR INSTRUCTIONAL</a:t>
            </a:r>
            <a:br>
              <a:rPr lang="en-US" b="1" smtClean="0">
                <a:solidFill>
                  <a:schemeClr val="tx1"/>
                </a:solidFill>
              </a:rPr>
            </a:br>
            <a:r>
              <a:rPr lang="en-US" b="1" smtClean="0">
                <a:solidFill>
                  <a:schemeClr val="tx1"/>
                </a:solidFill>
              </a:rPr>
              <a:t>     ACCOMPLISHMENTS</a:t>
            </a:r>
          </a:p>
        </p:txBody>
      </p:sp>
      <p:sp>
        <p:nvSpPr>
          <p:cNvPr id="47106" name="Content Placeholder 4"/>
          <p:cNvSpPr>
            <a:spLocks noGrp="1"/>
          </p:cNvSpPr>
          <p:nvPr>
            <p:ph idx="1"/>
          </p:nvPr>
        </p:nvSpPr>
        <p:spPr>
          <a:xfrm>
            <a:off x="762000" y="1524000"/>
            <a:ext cx="7924800" cy="4525963"/>
          </a:xfrm>
        </p:spPr>
        <p:txBody>
          <a:bodyPr/>
          <a:lstStyle/>
          <a:p>
            <a:pPr>
              <a:buFontTx/>
              <a:buAutoNum type="alphaUcPeriod"/>
            </a:pPr>
            <a:r>
              <a:rPr lang="en-US" sz="2000" u="sng" smtClean="0"/>
              <a:t>Teaching Philosophy</a:t>
            </a:r>
            <a:endParaRPr lang="en-US" sz="2000" smtClean="0"/>
          </a:p>
          <a:p>
            <a:r>
              <a:rPr lang="en-US" sz="2000" smtClean="0"/>
              <a:t>       narrative</a:t>
            </a:r>
          </a:p>
          <a:p>
            <a:endParaRPr lang="en-US" sz="2000" smtClean="0"/>
          </a:p>
          <a:p>
            <a:pPr>
              <a:buFontTx/>
              <a:buAutoNum type="alphaUcPeriod" startAt="2"/>
            </a:pPr>
            <a:r>
              <a:rPr lang="en-US" sz="2000" u="sng" smtClean="0"/>
              <a:t>Curriculum and Course Development</a:t>
            </a:r>
            <a:endParaRPr lang="en-US" sz="2000" smtClean="0"/>
          </a:p>
          <a:p>
            <a:r>
              <a:rPr lang="en-US" sz="2000" smtClean="0"/>
              <a:t>       narrative and list examples with explanation</a:t>
            </a:r>
          </a:p>
          <a:p>
            <a:endParaRPr lang="en-US" sz="2000" smtClean="0"/>
          </a:p>
          <a:p>
            <a:pPr>
              <a:buFontTx/>
              <a:buAutoNum type="alphaUcPeriod" startAt="3"/>
            </a:pPr>
            <a:r>
              <a:rPr lang="en-US" sz="2000" u="sng" smtClean="0"/>
              <a:t>Student Exhibitions and Accomplishments</a:t>
            </a:r>
            <a:endParaRPr lang="en-US" sz="2000" smtClean="0"/>
          </a:p>
          <a:p>
            <a:r>
              <a:rPr lang="en-US" sz="2000" smtClean="0"/>
              <a:t>      list</a:t>
            </a:r>
          </a:p>
          <a:p>
            <a:endParaRPr lang="en-US" sz="2000" smtClean="0"/>
          </a:p>
          <a:p>
            <a:pPr>
              <a:buFontTx/>
              <a:buAutoNum type="alphaUcPeriod" startAt="4"/>
            </a:pPr>
            <a:r>
              <a:rPr lang="en-US" sz="2000" u="sng" smtClean="0"/>
              <a:t>Advising</a:t>
            </a:r>
            <a:endParaRPr lang="en-US" sz="2000" smtClean="0"/>
          </a:p>
          <a:p>
            <a:pPr>
              <a:buFontTx/>
              <a:buAutoNum type="alphaUcPeriod" startAt="4"/>
            </a:pPr>
            <a:endParaRPr lang="en-US" sz="2000" smtClean="0"/>
          </a:p>
          <a:p>
            <a:pPr>
              <a:buFontTx/>
              <a:buAutoNum type="alphaUcPeriod" startAt="4"/>
            </a:pPr>
            <a:r>
              <a:rPr lang="en-US" sz="2000" smtClean="0"/>
              <a:t> </a:t>
            </a:r>
            <a:r>
              <a:rPr lang="en-US" sz="2000" u="sng" smtClean="0"/>
              <a:t>Other Teaching Activities</a:t>
            </a:r>
            <a:endParaRPr lang="en-US" sz="2000" smtClean="0"/>
          </a:p>
        </p:txBody>
      </p:sp>
      <p:sp>
        <p:nvSpPr>
          <p:cNvPr id="5" name="Rectangle 4"/>
          <p:cNvSpPr/>
          <p:nvPr/>
        </p:nvSpPr>
        <p:spPr>
          <a:xfrm>
            <a:off x="4343400" y="1219200"/>
            <a:ext cx="43434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Sample Headings!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914400" y="838200"/>
            <a:ext cx="7086600" cy="5262563"/>
          </a:xfrm>
          <a:prstGeom prst="rect">
            <a:avLst/>
          </a:prstGeom>
          <a:noFill/>
          <a:ln w="9525">
            <a:noFill/>
            <a:miter lim="800000"/>
            <a:headEnd/>
            <a:tailEnd/>
          </a:ln>
        </p:spPr>
        <p:txBody>
          <a:bodyPr>
            <a:spAutoFit/>
          </a:bodyPr>
          <a:lstStyle/>
          <a:p>
            <a:pPr algn="ctr"/>
            <a:r>
              <a:rPr lang="en-US" sz="2400" b="1"/>
              <a:t>THIRD YEAR REVIEW PROCESS</a:t>
            </a:r>
          </a:p>
          <a:p>
            <a:endParaRPr lang="en-US" sz="2400"/>
          </a:p>
          <a:p>
            <a:r>
              <a:rPr lang="en-US" sz="2400">
                <a:solidFill>
                  <a:srgbClr val="C00000"/>
                </a:solidFill>
              </a:rPr>
              <a:t>WHO ?</a:t>
            </a:r>
          </a:p>
          <a:p>
            <a:r>
              <a:rPr lang="en-US" sz="2400"/>
              <a:t>All Tenure Accruing Faculty</a:t>
            </a:r>
          </a:p>
          <a:p>
            <a:endParaRPr lang="en-US" sz="2400"/>
          </a:p>
          <a:p>
            <a:r>
              <a:rPr lang="en-US" sz="2400">
                <a:solidFill>
                  <a:srgbClr val="C00000"/>
                </a:solidFill>
              </a:rPr>
              <a:t>WHEN ?</a:t>
            </a:r>
          </a:p>
          <a:p>
            <a:r>
              <a:rPr lang="en-US" sz="2400"/>
              <a:t>Spring Semester of third year of tenure accruing appointment</a:t>
            </a:r>
          </a:p>
          <a:p>
            <a:endParaRPr lang="en-US" sz="2400"/>
          </a:p>
          <a:p>
            <a:r>
              <a:rPr lang="en-US" sz="2400">
                <a:solidFill>
                  <a:srgbClr val="C00000"/>
                </a:solidFill>
              </a:rPr>
              <a:t>WHAT ?</a:t>
            </a:r>
          </a:p>
          <a:p>
            <a:r>
              <a:rPr lang="en-US" sz="2400"/>
              <a:t>Structured and constructive information to candidates regarding the College and UF requirements for tenure and promotion</a:t>
            </a:r>
          </a:p>
          <a:p>
            <a:endParaRPr 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9" name="7-Point Star 8"/>
          <p:cNvSpPr/>
          <p:nvPr/>
        </p:nvSpPr>
        <p:spPr>
          <a:xfrm>
            <a:off x="7239000" y="5334000"/>
            <a:ext cx="1752600" cy="13716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40" name="Rectangle 4"/>
          <p:cNvSpPr>
            <a:spLocks noChangeArrowheads="1"/>
          </p:cNvSpPr>
          <p:nvPr/>
        </p:nvSpPr>
        <p:spPr bwMode="auto">
          <a:xfrm>
            <a:off x="152400" y="304800"/>
            <a:ext cx="8763000" cy="6232525"/>
          </a:xfrm>
          <a:prstGeom prst="rect">
            <a:avLst/>
          </a:prstGeom>
          <a:noFill/>
          <a:ln w="9525">
            <a:noFill/>
            <a:miter lim="800000"/>
            <a:headEnd/>
            <a:tailEnd/>
          </a:ln>
        </p:spPr>
        <p:txBody>
          <a:bodyPr>
            <a:spAutoFit/>
          </a:bodyPr>
          <a:lstStyle/>
          <a:p>
            <a:pPr lvl="1" indent="-457200">
              <a:defRPr/>
            </a:pPr>
            <a:r>
              <a:rPr lang="en-US" sz="1900" b="1" dirty="0"/>
              <a:t>10.  TEACHING EVALUATIONS</a:t>
            </a:r>
          </a:p>
          <a:p>
            <a:pPr marL="0" lvl="1">
              <a:defRPr/>
            </a:pPr>
            <a:r>
              <a:rPr lang="en-US" sz="1900" dirty="0"/>
              <a:t>A </a:t>
            </a:r>
            <a:r>
              <a:rPr lang="en-US" sz="1900" b="1" dirty="0"/>
              <a:t>statistical summary </a:t>
            </a:r>
            <a:r>
              <a:rPr lang="en-US" sz="1900" dirty="0"/>
              <a:t>of all University of  Florida teaching evaluations, if available, since </a:t>
            </a:r>
            <a:r>
              <a:rPr lang="en-US" sz="1900" dirty="0"/>
              <a:t>the nominee’s </a:t>
            </a:r>
            <a:r>
              <a:rPr lang="en-US" sz="1900" dirty="0"/>
              <a:t>last promotion (not to exceed ten years</a:t>
            </a:r>
            <a:r>
              <a:rPr lang="en-US" sz="1900" dirty="0"/>
              <a:t>) or </a:t>
            </a:r>
            <a:r>
              <a:rPr lang="en-US" sz="1900" dirty="0"/>
              <a:t>from UF employment for tenure nominees, whichever is more recent, should be typed into the packet along with the rest of the text. </a:t>
            </a:r>
            <a:r>
              <a:rPr lang="en-US" sz="1900" dirty="0"/>
              <a:t> (Computer </a:t>
            </a:r>
            <a:r>
              <a:rPr lang="en-US" sz="1900" dirty="0"/>
              <a:t>printouts should not be included or photocopied into the packet</a:t>
            </a:r>
            <a:r>
              <a:rPr lang="en-US" sz="1900" dirty="0"/>
              <a:t>.)  </a:t>
            </a:r>
            <a:r>
              <a:rPr lang="en-US" sz="1900" dirty="0"/>
              <a:t>If teaching evaluations completed during the last five years from other institutions are available, they may be included. </a:t>
            </a:r>
            <a:endParaRPr lang="en-US" sz="1900" dirty="0"/>
          </a:p>
          <a:p>
            <a:pPr marL="0" lvl="1">
              <a:defRPr/>
            </a:pPr>
            <a:endParaRPr lang="en-US" sz="1900" dirty="0"/>
          </a:p>
          <a:p>
            <a:pPr marL="0" lvl="1">
              <a:defRPr/>
            </a:pPr>
            <a:r>
              <a:rPr lang="en-US" sz="1900" dirty="0"/>
              <a:t>The </a:t>
            </a:r>
            <a:r>
              <a:rPr lang="en-US" sz="1900" dirty="0"/>
              <a:t>summary should include departmental/center </a:t>
            </a:r>
            <a:r>
              <a:rPr lang="en-US" sz="1900" dirty="0"/>
              <a:t>and </a:t>
            </a:r>
            <a:r>
              <a:rPr lang="en-US" sz="1900" dirty="0"/>
              <a:t>college means in addition to the faculty member’s means, a statement regarding the evaluation scale used, i.e., high, low, median, an indication of the areas being evaluated, if appropriate, an indication of the number of responses and the number enrolled in the course, and a notation as to whether or not the course was required. </a:t>
            </a:r>
            <a:r>
              <a:rPr lang="en-US" sz="1900" dirty="0"/>
              <a:t>  If </a:t>
            </a:r>
            <a:r>
              <a:rPr lang="en-US" sz="1900" dirty="0"/>
              <a:t>there are no comparison means, please indicate so by listing “No department/college means” on the statistics given. Statistics for the evaluations must list the scores for the core questions. </a:t>
            </a:r>
            <a:r>
              <a:rPr lang="en-US" sz="1900" dirty="0"/>
              <a:t> </a:t>
            </a:r>
            <a:r>
              <a:rPr lang="en-US" sz="1900" u="sng" dirty="0"/>
              <a:t>The </a:t>
            </a:r>
            <a:r>
              <a:rPr lang="en-US" sz="1900" u="sng" dirty="0"/>
              <a:t>scores for optional questions should be listed according to department/center or college guidelines.</a:t>
            </a:r>
            <a:r>
              <a:rPr lang="en-US" sz="1900" dirty="0"/>
              <a:t> </a:t>
            </a:r>
          </a:p>
          <a:p>
            <a:pPr marL="0" lvl="1">
              <a:defRPr/>
            </a:pPr>
            <a:endParaRPr lang="en-US" sz="1900" dirty="0"/>
          </a:p>
          <a:p>
            <a:pPr marL="0" lvl="1">
              <a:defRPr/>
            </a:pPr>
            <a:r>
              <a:rPr lang="en-US" sz="1900" dirty="0"/>
              <a:t>If </a:t>
            </a:r>
            <a:r>
              <a:rPr lang="en-US" sz="1900" dirty="0"/>
              <a:t>this is the candidate’s first year of employment and s/he is assigned teaching</a:t>
            </a:r>
            <a:r>
              <a:rPr lang="en-US" sz="1900" dirty="0"/>
              <a:t>,</a:t>
            </a:r>
          </a:p>
          <a:p>
            <a:pPr marL="0" lvl="1">
              <a:defRPr/>
            </a:pPr>
            <a:r>
              <a:rPr lang="en-US" sz="1900" dirty="0"/>
              <a:t> </a:t>
            </a:r>
            <a:r>
              <a:rPr lang="en-US" sz="1900" dirty="0"/>
              <a:t>then s/he is to be evaluated during the fall term and the statistics are to be </a:t>
            </a:r>
            <a:endParaRPr lang="en-US" sz="1900" dirty="0"/>
          </a:p>
          <a:p>
            <a:pPr marL="0" lvl="1">
              <a:defRPr/>
            </a:pPr>
            <a:r>
              <a:rPr lang="en-US" sz="1900" dirty="0"/>
              <a:t>forwarded </a:t>
            </a:r>
            <a:r>
              <a:rPr lang="en-US" sz="1900" dirty="0"/>
              <a:t>to the Academic Personnel Office, when available, to be </a:t>
            </a:r>
            <a:endParaRPr lang="en-US" sz="1900" dirty="0"/>
          </a:p>
          <a:p>
            <a:pPr marL="0" lvl="1">
              <a:defRPr/>
            </a:pPr>
            <a:r>
              <a:rPr lang="en-US" sz="1900" dirty="0"/>
              <a:t>attached </a:t>
            </a:r>
            <a:r>
              <a:rPr lang="en-US" sz="1900" dirty="0"/>
              <a:t>to the packet.</a:t>
            </a:r>
            <a:r>
              <a:rPr lang="en-US" sz="1900" b="1" dirty="0"/>
              <a:t> </a:t>
            </a:r>
          </a:p>
        </p:txBody>
      </p:sp>
      <p:sp>
        <p:nvSpPr>
          <p:cNvPr id="48132" name="TextBox 9"/>
          <p:cNvSpPr txBox="1">
            <a:spLocks noChangeArrowheads="1"/>
          </p:cNvSpPr>
          <p:nvPr/>
        </p:nvSpPr>
        <p:spPr bwMode="auto">
          <a:xfrm>
            <a:off x="7543800" y="5638800"/>
            <a:ext cx="1066800" cy="738188"/>
          </a:xfrm>
          <a:prstGeom prst="rect">
            <a:avLst/>
          </a:prstGeom>
          <a:noFill/>
          <a:ln w="9525">
            <a:noFill/>
            <a:miter lim="800000"/>
            <a:headEnd/>
            <a:tailEnd/>
          </a:ln>
        </p:spPr>
        <p:txBody>
          <a:bodyPr>
            <a:spAutoFit/>
          </a:bodyPr>
          <a:lstStyle/>
          <a:p>
            <a:pPr algn="ctr"/>
            <a:r>
              <a:rPr lang="en-US" sz="1400" b="1">
                <a:solidFill>
                  <a:srgbClr val="C00000"/>
                </a:solidFill>
                <a:latin typeface="Rockwell" pitchFamily="18" charset="0"/>
              </a:rPr>
              <a:t>NO Computer Printouts</a:t>
            </a:r>
          </a:p>
        </p:txBody>
      </p:sp>
      <p:sp>
        <p:nvSpPr>
          <p:cNvPr id="5" name="Flowchart: Punched Tape 4"/>
          <p:cNvSpPr/>
          <p:nvPr/>
        </p:nvSpPr>
        <p:spPr>
          <a:xfrm>
            <a:off x="4876800" y="152400"/>
            <a:ext cx="3505200" cy="457200"/>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rgbClr val="002060"/>
                </a:solidFill>
              </a:rPr>
              <a:t>reverse chronological order !!</a:t>
            </a:r>
            <a:endParaRPr lang="en-US" sz="1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14340">
                                            <p:txEl>
                                              <p:pRg st="3" end="3"/>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title" idx="4294967295"/>
          </p:nvPr>
        </p:nvSpPr>
        <p:spPr>
          <a:xfrm>
            <a:off x="457200" y="685800"/>
            <a:ext cx="7772400" cy="228600"/>
          </a:xfrm>
        </p:spPr>
        <p:txBody>
          <a:bodyPr/>
          <a:lstStyle/>
          <a:p>
            <a:pPr eaLnBrk="1" hangingPunct="1"/>
            <a:r>
              <a:rPr lang="en-US" b="1" smtClean="0">
                <a:solidFill>
                  <a:schemeClr val="tx1"/>
                </a:solidFill>
              </a:rPr>
              <a:t>10.</a:t>
            </a:r>
            <a:r>
              <a:rPr lang="en-US" smtClean="0">
                <a:solidFill>
                  <a:schemeClr val="tx1"/>
                </a:solidFill>
              </a:rPr>
              <a:t> </a:t>
            </a:r>
            <a:r>
              <a:rPr lang="en-US" b="1" smtClean="0">
                <a:solidFill>
                  <a:schemeClr val="tx1"/>
                </a:solidFill>
              </a:rPr>
              <a:t>TEACHING EVALUATIONS</a:t>
            </a:r>
          </a:p>
        </p:txBody>
      </p:sp>
      <p:sp>
        <p:nvSpPr>
          <p:cNvPr id="49154" name="Rectangle 5"/>
          <p:cNvSpPr>
            <a:spLocks noChangeArrowheads="1"/>
          </p:cNvSpPr>
          <p:nvPr/>
        </p:nvSpPr>
        <p:spPr bwMode="auto">
          <a:xfrm>
            <a:off x="762000" y="1905000"/>
            <a:ext cx="7772400" cy="3862388"/>
          </a:xfrm>
          <a:prstGeom prst="rect">
            <a:avLst/>
          </a:prstGeom>
          <a:noFill/>
          <a:ln w="9525">
            <a:noFill/>
            <a:miter lim="800000"/>
            <a:headEnd/>
            <a:tailEnd/>
          </a:ln>
        </p:spPr>
        <p:txBody>
          <a:bodyPr lIns="0" tIns="0" rIns="0" bIns="0" anchor="ctr">
            <a:spAutoFit/>
          </a:bodyPr>
          <a:lstStyle/>
          <a:p>
            <a:pPr eaLnBrk="0" hangingPunct="0"/>
            <a:r>
              <a:rPr lang="en-US" sz="1100">
                <a:cs typeface="Times New Roman" pitchFamily="18" charset="0"/>
              </a:rPr>
              <a:t>ARH 4930 Art and Colonialism</a:t>
            </a:r>
            <a:endParaRPr lang="en-US" sz="1100"/>
          </a:p>
          <a:p>
            <a:pPr eaLnBrk="0" hangingPunct="0"/>
            <a:r>
              <a:rPr lang="en-US" sz="1100">
                <a:cs typeface="Times New Roman" pitchFamily="18" charset="0"/>
              </a:rPr>
              <a:t>Spring 2008 </a:t>
            </a:r>
            <a:endParaRPr lang="en-US" sz="1100"/>
          </a:p>
          <a:p>
            <a:pPr eaLnBrk="0" hangingPunct="0"/>
            <a:r>
              <a:rPr lang="en-US" sz="1100">
                <a:cs typeface="Times New Roman" pitchFamily="18" charset="0"/>
              </a:rPr>
              <a:t>Required course—No</a:t>
            </a:r>
            <a:endParaRPr lang="en-US" sz="1100"/>
          </a:p>
          <a:p>
            <a:pPr eaLnBrk="0" hangingPunct="0"/>
            <a:r>
              <a:rPr lang="en-US" sz="1100">
                <a:cs typeface="Times New Roman" pitchFamily="18" charset="0"/>
              </a:rPr>
              <a:t>Responses—22</a:t>
            </a:r>
            <a:endParaRPr lang="en-US" sz="1100"/>
          </a:p>
          <a:p>
            <a:pPr eaLnBrk="0" hangingPunct="0"/>
            <a:r>
              <a:rPr lang="en-US" sz="1100">
                <a:cs typeface="Times New Roman" pitchFamily="18" charset="0"/>
              </a:rPr>
              <a:t>Scale used: High=5, Low=1</a:t>
            </a:r>
            <a:endParaRPr lang="en-US" sz="1100"/>
          </a:p>
          <a:p>
            <a:pPr eaLnBrk="0" hangingPunct="0"/>
            <a:r>
              <a:rPr lang="en-US" sz="1100">
                <a:cs typeface="Times New Roman" pitchFamily="18" charset="0"/>
              </a:rPr>
              <a:t>					Instr. Mean	Dept. Mean	College Mean</a:t>
            </a:r>
            <a:endParaRPr lang="en-US" sz="1100"/>
          </a:p>
          <a:p>
            <a:pPr eaLnBrk="0" hangingPunct="0"/>
            <a:r>
              <a:rPr lang="en-US" sz="1100">
                <a:cs typeface="Times New Roman" pitchFamily="18" charset="0"/>
              </a:rPr>
              <a:t>1. Description of course objectives/assignments			       4.82	            4.19	                4.26</a:t>
            </a:r>
            <a:endParaRPr lang="en-US" sz="1100"/>
          </a:p>
          <a:p>
            <a:pPr eaLnBrk="0" hangingPunct="0"/>
            <a:r>
              <a:rPr lang="en-US" sz="1100">
                <a:cs typeface="Times New Roman" pitchFamily="18" charset="0"/>
              </a:rPr>
              <a:t>2. Communication of ideals and information			        4.95	            4.19	                4.27</a:t>
            </a:r>
            <a:endParaRPr lang="en-US" sz="1100"/>
          </a:p>
          <a:p>
            <a:pPr eaLnBrk="0" hangingPunct="0"/>
            <a:r>
              <a:rPr lang="en-US" sz="1100">
                <a:cs typeface="Times New Roman" pitchFamily="18" charset="0"/>
              </a:rPr>
              <a:t>3. Expression of expectation for performance			        4.82	            4.13	                4.25</a:t>
            </a:r>
            <a:endParaRPr lang="en-US" sz="1100"/>
          </a:p>
          <a:p>
            <a:pPr eaLnBrk="0" hangingPunct="0"/>
            <a:r>
              <a:rPr lang="en-US" sz="1100">
                <a:cs typeface="Times New Roman" pitchFamily="18" charset="0"/>
              </a:rPr>
              <a:t>4. Availability to assist students				        4.68	            4.18	                4.25</a:t>
            </a:r>
            <a:endParaRPr lang="en-US" sz="1100"/>
          </a:p>
          <a:p>
            <a:pPr eaLnBrk="0" hangingPunct="0"/>
            <a:r>
              <a:rPr lang="en-US" sz="1100">
                <a:cs typeface="Times New Roman" pitchFamily="18" charset="0"/>
              </a:rPr>
              <a:t>5. Respect and concern for students			        4.86	            4.35                       4.41</a:t>
            </a:r>
            <a:endParaRPr lang="en-US" sz="1100"/>
          </a:p>
          <a:p>
            <a:pPr eaLnBrk="0" hangingPunct="0"/>
            <a:r>
              <a:rPr lang="en-US" sz="1100">
                <a:cs typeface="Times New Roman" pitchFamily="18" charset="0"/>
              </a:rPr>
              <a:t>6. Stimulation of interest in course			        4.73	            4.20	                4.30</a:t>
            </a:r>
            <a:endParaRPr lang="en-US" sz="1100"/>
          </a:p>
          <a:p>
            <a:pPr eaLnBrk="0" hangingPunct="0"/>
            <a:r>
              <a:rPr lang="en-US" sz="1100">
                <a:cs typeface="Times New Roman" pitchFamily="18" charset="0"/>
              </a:rPr>
              <a:t>7. Facilitation of learning				        4.73	            4.15	                4.24</a:t>
            </a:r>
            <a:endParaRPr lang="en-US" sz="1100"/>
          </a:p>
          <a:p>
            <a:pPr eaLnBrk="0" hangingPunct="0"/>
            <a:r>
              <a:rPr lang="en-US" sz="1100">
                <a:cs typeface="Times New Roman" pitchFamily="18" charset="0"/>
              </a:rPr>
              <a:t>8. Enthusiasm for subject				        4.95	            4.50	                4.58</a:t>
            </a:r>
            <a:endParaRPr lang="en-US" sz="1100"/>
          </a:p>
          <a:p>
            <a:pPr eaLnBrk="0" hangingPunct="0"/>
            <a:r>
              <a:rPr lang="en-US" sz="1100">
                <a:cs typeface="Times New Roman" pitchFamily="18" charset="0"/>
              </a:rPr>
              <a:t>9. Encouragement of independent thinking			        4.55	            4.34                        4.38</a:t>
            </a:r>
            <a:endParaRPr lang="en-US" sz="1100"/>
          </a:p>
          <a:p>
            <a:pPr eaLnBrk="0" hangingPunct="0"/>
            <a:r>
              <a:rPr lang="en-US" sz="1100">
                <a:cs typeface="Times New Roman" pitchFamily="18" charset="0"/>
              </a:rPr>
              <a:t>1-9 Instructor evaluation				        4.81                        4.25	                 4.33</a:t>
            </a:r>
            <a:endParaRPr lang="en-US" sz="1100"/>
          </a:p>
          <a:p>
            <a:pPr eaLnBrk="0" hangingPunct="0"/>
            <a:r>
              <a:rPr lang="en-US" sz="1100">
                <a:cs typeface="Times New Roman" pitchFamily="18" charset="0"/>
              </a:rPr>
              <a:t>10. Instructor overall				        4.82	            4.31	                4.39</a:t>
            </a:r>
            <a:endParaRPr lang="en-US" sz="1100"/>
          </a:p>
          <a:p>
            <a:pPr eaLnBrk="0" hangingPunct="0"/>
            <a:r>
              <a:rPr lang="en-US" sz="1100">
                <a:cs typeface="Times New Roman" pitchFamily="18" charset="0"/>
              </a:rPr>
              <a:t>11-27 Additional Questions                                                                                               ___	             ___	                 ___</a:t>
            </a:r>
          </a:p>
          <a:p>
            <a:pPr eaLnBrk="0" hangingPunct="0"/>
            <a:endParaRPr lang="en-US" sz="1100">
              <a:cs typeface="Times New Roman" pitchFamily="18" charset="0"/>
            </a:endParaRPr>
          </a:p>
          <a:p>
            <a:pPr eaLnBrk="0" hangingPunct="0"/>
            <a:endParaRPr lang="en-US" sz="1100">
              <a:cs typeface="Times New Roman" pitchFamily="18" charset="0"/>
            </a:endParaRPr>
          </a:p>
          <a:p>
            <a:pPr eaLnBrk="0" hangingPunct="0"/>
            <a:endParaRPr lang="en-US" sz="1100"/>
          </a:p>
          <a:p>
            <a:pPr eaLnBrk="0" hangingPunct="0"/>
            <a:endParaRPr lang="en-US"/>
          </a:p>
        </p:txBody>
      </p:sp>
      <p:sp>
        <p:nvSpPr>
          <p:cNvPr id="9" name="TextBox 8"/>
          <p:cNvSpPr txBox="1"/>
          <p:nvPr/>
        </p:nvSpPr>
        <p:spPr>
          <a:xfrm>
            <a:off x="6705600" y="533400"/>
            <a:ext cx="16002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One</a:t>
            </a:r>
          </a:p>
        </p:txBody>
      </p:sp>
      <p:sp>
        <p:nvSpPr>
          <p:cNvPr id="49158" name="TextBox 4"/>
          <p:cNvSpPr txBox="1">
            <a:spLocks noChangeArrowheads="1"/>
          </p:cNvSpPr>
          <p:nvPr/>
        </p:nvSpPr>
        <p:spPr bwMode="auto">
          <a:xfrm>
            <a:off x="3200400" y="1371600"/>
            <a:ext cx="2971800" cy="369888"/>
          </a:xfrm>
          <a:prstGeom prst="rect">
            <a:avLst/>
          </a:prstGeom>
          <a:noFill/>
          <a:ln w="9525">
            <a:noFill/>
            <a:miter lim="800000"/>
            <a:headEnd/>
            <a:tailEnd/>
          </a:ln>
        </p:spPr>
        <p:txBody>
          <a:bodyPr>
            <a:spAutoFit/>
          </a:bodyPr>
          <a:lstStyle/>
          <a:p>
            <a:r>
              <a:rPr lang="en-US" sz="1800" b="1"/>
              <a:t>Teaching Contributions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143000" y="1524000"/>
            <a:ext cx="6858000" cy="1200150"/>
          </a:xfrm>
          <a:prstGeom prst="rect">
            <a:avLst/>
          </a:prstGeom>
          <a:noFill/>
          <a:ln w="9525">
            <a:noFill/>
            <a:miter lim="800000"/>
            <a:headEnd/>
            <a:tailEnd/>
          </a:ln>
        </p:spPr>
        <p:txBody>
          <a:bodyPr>
            <a:spAutoFit/>
          </a:bodyPr>
          <a:lstStyle/>
          <a:p>
            <a:pPr eaLnBrk="0" hangingPunct="0"/>
            <a:r>
              <a:rPr lang="en-US" sz="1200" b="1">
                <a:cs typeface="Times New Roman" pitchFamily="18" charset="0"/>
              </a:rPr>
              <a:t>MVV 1411, 2421, 3421 Combined Voice Studio</a:t>
            </a:r>
            <a:endParaRPr lang="en-US" sz="1200"/>
          </a:p>
          <a:p>
            <a:pPr eaLnBrk="0" hangingPunct="0"/>
            <a:r>
              <a:rPr lang="en-US" sz="1200">
                <a:cs typeface="Times New Roman" pitchFamily="18" charset="0"/>
              </a:rPr>
              <a:t>Fall 2007                                                                                              </a:t>
            </a:r>
            <a:endParaRPr lang="en-US" sz="1200"/>
          </a:p>
          <a:p>
            <a:pPr eaLnBrk="0" hangingPunct="0"/>
            <a:r>
              <a:rPr lang="en-US" sz="1200">
                <a:cs typeface="Times New Roman" pitchFamily="18" charset="0"/>
              </a:rPr>
              <a:t>Required Course: Yes</a:t>
            </a:r>
            <a:endParaRPr lang="en-US" sz="1200"/>
          </a:p>
          <a:p>
            <a:pPr eaLnBrk="0" hangingPunct="0"/>
            <a:r>
              <a:rPr lang="en-US" sz="1200">
                <a:cs typeface="Times New Roman" pitchFamily="18" charset="0"/>
              </a:rPr>
              <a:t>Respondents: 8</a:t>
            </a:r>
            <a:endParaRPr lang="en-US" sz="1200"/>
          </a:p>
          <a:p>
            <a:pPr eaLnBrk="0" hangingPunct="0"/>
            <a:r>
              <a:rPr lang="en-US" sz="1200">
                <a:cs typeface="Times New Roman" pitchFamily="18" charset="0"/>
              </a:rPr>
              <a:t>Scale: High=5, Low=1</a:t>
            </a:r>
            <a:endParaRPr lang="en-US" sz="1200"/>
          </a:p>
          <a:p>
            <a:pPr eaLnBrk="0" hangingPunct="0"/>
            <a:endParaRPr lang="en-US" sz="1200"/>
          </a:p>
        </p:txBody>
      </p:sp>
      <p:graphicFrame>
        <p:nvGraphicFramePr>
          <p:cNvPr id="3" name="Table 2"/>
          <p:cNvGraphicFramePr>
            <a:graphicFrameLocks noGrp="1"/>
          </p:cNvGraphicFramePr>
          <p:nvPr/>
        </p:nvGraphicFramePr>
        <p:xfrm>
          <a:off x="1295400" y="2514600"/>
          <a:ext cx="6705600" cy="3992563"/>
        </p:xfrm>
        <a:graphic>
          <a:graphicData uri="http://schemas.openxmlformats.org/drawingml/2006/table">
            <a:tbl>
              <a:tblPr/>
              <a:tblGrid>
                <a:gridCol w="3375966"/>
                <a:gridCol w="1155193"/>
                <a:gridCol w="1086081"/>
                <a:gridCol w="1088360"/>
              </a:tblGrid>
              <a:tr h="182880">
                <a:tc>
                  <a:txBody>
                    <a:bodyPr/>
                    <a:lstStyle/>
                    <a:p>
                      <a:pPr marL="0" marR="0">
                        <a:spcBef>
                          <a:spcPts val="0"/>
                        </a:spcBef>
                        <a:spcAft>
                          <a:spcPts val="0"/>
                        </a:spcAft>
                      </a:pPr>
                      <a:endParaRPr lang="en-US" sz="1100" dirty="0">
                        <a:latin typeface="+mj-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i="1" dirty="0">
                          <a:latin typeface="+mj-lt"/>
                          <a:ea typeface="Times New Roman"/>
                          <a:cs typeface="Times New Roman"/>
                        </a:rPr>
                        <a:t>Instructor Mean</a:t>
                      </a:r>
                      <a:endParaRPr lang="en-US" sz="1100" dirty="0">
                        <a:latin typeface="+mj-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1" dirty="0">
                          <a:latin typeface="+mj-lt"/>
                          <a:ea typeface="Times New Roman"/>
                          <a:cs typeface="Times New Roman"/>
                        </a:rPr>
                        <a:t>Department Mean</a:t>
                      </a:r>
                      <a:endParaRPr lang="en-US" sz="1100" dirty="0">
                        <a:latin typeface="+mj-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i="1" dirty="0">
                          <a:latin typeface="+mj-lt"/>
                          <a:ea typeface="Times New Roman"/>
                          <a:cs typeface="Times New Roman"/>
                        </a:rPr>
                        <a:t>College Mean</a:t>
                      </a:r>
                      <a:endParaRPr lang="en-US" sz="1100" dirty="0">
                        <a:latin typeface="+mj-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182880">
                <a:tc>
                  <a:txBody>
                    <a:bodyPr/>
                    <a:lstStyle/>
                    <a:p>
                      <a:pPr marL="457200" marR="0">
                        <a:spcBef>
                          <a:spcPts val="0"/>
                        </a:spcBef>
                        <a:spcAft>
                          <a:spcPts val="0"/>
                        </a:spcAft>
                      </a:pPr>
                      <a:r>
                        <a:rPr lang="en-US" sz="1100" b="1" i="1" kern="0" dirty="0">
                          <a:latin typeface="+mj-lt"/>
                          <a:ea typeface="Times New Roman"/>
                          <a:cs typeface="Times New Roman"/>
                        </a:rPr>
                        <a:t>Instructor Questions</a:t>
                      </a:r>
                      <a:endParaRPr lang="en-US" sz="1100" b="1" kern="0" dirty="0">
                        <a:latin typeface="+mj-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 Description </a:t>
                      </a:r>
                      <a:r>
                        <a:rPr lang="en-US" sz="1100" dirty="0">
                          <a:latin typeface="+mj-lt"/>
                          <a:ea typeface="Times New Roman"/>
                          <a:cs typeface="Times New Roman"/>
                        </a:rPr>
                        <a:t>of Course Objectives</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4.33</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4.22</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2. Communication </a:t>
                      </a:r>
                      <a:r>
                        <a:rPr lang="en-US" sz="1100" dirty="0">
                          <a:latin typeface="+mj-lt"/>
                          <a:ea typeface="Times New Roman"/>
                          <a:cs typeface="Times New Roman"/>
                        </a:rPr>
                        <a:t>of Ideas and Information</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4.22</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3. Expression </a:t>
                      </a:r>
                      <a:r>
                        <a:rPr lang="en-US" sz="1100" dirty="0">
                          <a:latin typeface="+mj-lt"/>
                          <a:ea typeface="Times New Roman"/>
                          <a:cs typeface="Times New Roman"/>
                        </a:rPr>
                        <a:t>of Expectations for Performance</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4.50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4.35</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4.23</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4. Availability </a:t>
                      </a:r>
                      <a:r>
                        <a:rPr lang="en-US" sz="1100" dirty="0">
                          <a:latin typeface="+mj-lt"/>
                          <a:ea typeface="Times New Roman"/>
                          <a:cs typeface="Times New Roman"/>
                        </a:rPr>
                        <a:t>to Assist in and out of Class</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3.75</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4.29</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4.19</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5. Respect </a:t>
                      </a:r>
                      <a:r>
                        <a:rPr lang="en-US" sz="1100" dirty="0">
                          <a:latin typeface="+mj-lt"/>
                          <a:ea typeface="Times New Roman"/>
                          <a:cs typeface="Times New Roman"/>
                        </a:rPr>
                        <a:t>and Concern for Students</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4.36</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4.36</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6. Stimulation </a:t>
                      </a:r>
                      <a:r>
                        <a:rPr lang="en-US" sz="1100" dirty="0">
                          <a:latin typeface="+mj-lt"/>
                          <a:ea typeface="Times New Roman"/>
                          <a:cs typeface="Times New Roman"/>
                        </a:rPr>
                        <a:t>of Interest in Course</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4.25</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4.27</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4.26</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7. Facilitation </a:t>
                      </a:r>
                      <a:r>
                        <a:rPr lang="en-US" sz="1100" dirty="0">
                          <a:latin typeface="+mj-lt"/>
                          <a:ea typeface="Times New Roman"/>
                          <a:cs typeface="Times New Roman"/>
                        </a:rPr>
                        <a:t>of Learning</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4.13</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4.23</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4.19</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8. Enthusiasm </a:t>
                      </a:r>
                      <a:r>
                        <a:rPr lang="en-US" sz="1100" dirty="0">
                          <a:latin typeface="+mj-lt"/>
                          <a:ea typeface="Times New Roman"/>
                          <a:cs typeface="Times New Roman"/>
                        </a:rPr>
                        <a:t>for Subject</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4.63</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4.57</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4.54</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9. Encouragement </a:t>
                      </a:r>
                      <a:r>
                        <a:rPr lang="en-US" sz="1100" dirty="0">
                          <a:latin typeface="+mj-lt"/>
                          <a:ea typeface="Times New Roman"/>
                          <a:cs typeface="Times New Roman"/>
                        </a:rPr>
                        <a:t>of Thinking</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3.88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4.32</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10. Overall </a:t>
                      </a:r>
                      <a:r>
                        <a:rPr lang="en-US" sz="1100" dirty="0">
                          <a:latin typeface="+mj-lt"/>
                          <a:ea typeface="Times New Roman"/>
                          <a:cs typeface="Times New Roman"/>
                        </a:rPr>
                        <a:t>Instructor Rating</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4.14</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4.34</a:t>
                      </a:r>
                    </a:p>
                  </a:txBody>
                  <a:tcPr marL="68580" marR="68580" marT="0" marB="0">
                    <a:lnL>
                      <a:noFill/>
                    </a:lnL>
                    <a:lnR>
                      <a:noFill/>
                    </a:lnR>
                    <a:lnT>
                      <a:noFill/>
                    </a:lnT>
                    <a:lnB>
                      <a:noFill/>
                    </a:lnB>
                  </a:tcPr>
                </a:tc>
              </a:tr>
              <a:tr h="182880">
                <a:tc>
                  <a:txBody>
                    <a:bodyPr/>
                    <a:lstStyle/>
                    <a:p>
                      <a:pPr marL="0" marR="0">
                        <a:spcBef>
                          <a:spcPts val="0"/>
                        </a:spcBef>
                        <a:spcAft>
                          <a:spcPts val="0"/>
                        </a:spcAft>
                      </a:pPr>
                      <a:endParaRPr lang="en-US" sz="1100" dirty="0">
                        <a:latin typeface="+mj-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a:noFill/>
                    </a:lnT>
                    <a:lnB>
                      <a:noFill/>
                    </a:lnB>
                  </a:tcPr>
                </a:tc>
              </a:tr>
              <a:tr h="182880">
                <a:tc>
                  <a:txBody>
                    <a:bodyPr/>
                    <a:lstStyle/>
                    <a:p>
                      <a:pPr marL="0" marR="0" indent="0">
                        <a:spcBef>
                          <a:spcPts val="0"/>
                        </a:spcBef>
                        <a:spcAft>
                          <a:spcPts val="0"/>
                        </a:spcAft>
                      </a:pPr>
                      <a:r>
                        <a:rPr lang="en-US" sz="1100" b="1" i="1" dirty="0">
                          <a:latin typeface="+mj-lt"/>
                          <a:ea typeface="Times New Roman"/>
                          <a:cs typeface="Times New Roman"/>
                        </a:rPr>
                        <a:t>College of Fine Arts Specific Questions</a:t>
                      </a:r>
                      <a:endParaRPr lang="en-US" sz="1100" b="1" dirty="0">
                        <a:latin typeface="+mj-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latin typeface="+mj-lt"/>
                        <a:ea typeface="Times New Roman"/>
                        <a:cs typeface="Times New Roman"/>
                      </a:endParaRP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11. Use </a:t>
                      </a:r>
                      <a:r>
                        <a:rPr lang="en-US" sz="1100" dirty="0">
                          <a:latin typeface="+mj-lt"/>
                          <a:ea typeface="Times New Roman"/>
                          <a:cs typeface="Times New Roman"/>
                        </a:rPr>
                        <a:t>of Examples or Experiences</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4.50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4.27</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4.27</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12. Instructor </a:t>
                      </a:r>
                      <a:r>
                        <a:rPr lang="en-US" sz="1100" dirty="0">
                          <a:latin typeface="+mj-lt"/>
                          <a:ea typeface="Times New Roman"/>
                          <a:cs typeface="Times New Roman"/>
                        </a:rPr>
                        <a:t>Seemed Concerned</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4.13</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4.39</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4.30</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13. Willingness </a:t>
                      </a:r>
                      <a:r>
                        <a:rPr lang="en-US" sz="1100" dirty="0">
                          <a:latin typeface="+mj-lt"/>
                          <a:ea typeface="Times New Roman"/>
                          <a:cs typeface="Times New Roman"/>
                        </a:rPr>
                        <a:t>for Discussion and Critique</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4.50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4.35</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4.28</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14. Additional </a:t>
                      </a:r>
                      <a:r>
                        <a:rPr lang="en-US" sz="1100" dirty="0">
                          <a:latin typeface="+mj-lt"/>
                          <a:ea typeface="Times New Roman"/>
                          <a:cs typeface="Times New Roman"/>
                        </a:rPr>
                        <a:t>Information Offered</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4.50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4.36</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4.34</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15. Instructor </a:t>
                      </a:r>
                      <a:r>
                        <a:rPr lang="en-US" sz="1100" dirty="0">
                          <a:latin typeface="+mj-lt"/>
                          <a:ea typeface="Times New Roman"/>
                          <a:cs typeface="Times New Roman"/>
                        </a:rPr>
                        <a:t>was on Time</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4.45</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4.41</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16. Available </a:t>
                      </a:r>
                      <a:r>
                        <a:rPr lang="en-US" sz="1100" dirty="0">
                          <a:latin typeface="+mj-lt"/>
                          <a:ea typeface="Times New Roman"/>
                          <a:cs typeface="Times New Roman"/>
                        </a:rPr>
                        <a:t>for Individual Help</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4.25</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4.25</a:t>
                      </a:r>
                    </a:p>
                  </a:txBody>
                  <a:tcPr marL="68580" marR="68580" marT="0" marB="0">
                    <a:lnL>
                      <a:noFill/>
                    </a:lnL>
                    <a:lnR>
                      <a:noFill/>
                    </a:lnR>
                    <a:lnT>
                      <a:noFill/>
                    </a:lnT>
                    <a:lnB>
                      <a:noFill/>
                    </a:lnB>
                  </a:tcPr>
                </a:tc>
              </a:tr>
              <a:tr h="182880">
                <a:tc>
                  <a:txBody>
                    <a:bodyPr/>
                    <a:lstStyle/>
                    <a:p>
                      <a:pPr marL="0" marR="0">
                        <a:spcBef>
                          <a:spcPts val="0"/>
                        </a:spcBef>
                        <a:spcAft>
                          <a:spcPts val="0"/>
                        </a:spcAft>
                      </a:pPr>
                      <a:r>
                        <a:rPr lang="en-US" sz="1100" dirty="0" smtClean="0">
                          <a:latin typeface="+mj-lt"/>
                          <a:ea typeface="Times New Roman"/>
                          <a:cs typeface="Times New Roman"/>
                        </a:rPr>
                        <a:t>17. Covered </a:t>
                      </a:r>
                      <a:r>
                        <a:rPr lang="en-US" sz="1100" dirty="0">
                          <a:latin typeface="+mj-lt"/>
                          <a:ea typeface="Times New Roman"/>
                          <a:cs typeface="Times New Roman"/>
                        </a:rPr>
                        <a:t>Course Content</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4.38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latin typeface="+mj-lt"/>
                          <a:ea typeface="Times New Roman"/>
                          <a:cs typeface="Times New Roman"/>
                        </a:rPr>
                        <a:t>4.23</a:t>
                      </a:r>
                    </a:p>
                  </a:txBody>
                  <a:tcPr marL="68580" marR="68580" marT="0" marB="0">
                    <a:lnL>
                      <a:noFill/>
                    </a:lnL>
                    <a:lnR>
                      <a:noFill/>
                    </a:lnR>
                    <a:lnT>
                      <a:noFill/>
                    </a:lnT>
                    <a:lnB>
                      <a:noFill/>
                    </a:lnB>
                  </a:tcPr>
                </a:tc>
              </a:tr>
            </a:tbl>
          </a:graphicData>
        </a:graphic>
      </p:graphicFrame>
      <p:sp>
        <p:nvSpPr>
          <p:cNvPr id="4" name="TextBox 3"/>
          <p:cNvSpPr txBox="1"/>
          <p:nvPr/>
        </p:nvSpPr>
        <p:spPr>
          <a:xfrm>
            <a:off x="6858000" y="533400"/>
            <a:ext cx="14478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Two </a:t>
            </a:r>
          </a:p>
        </p:txBody>
      </p:sp>
      <p:sp>
        <p:nvSpPr>
          <p:cNvPr id="50267" name="TextBox 4"/>
          <p:cNvSpPr txBox="1">
            <a:spLocks noChangeArrowheads="1"/>
          </p:cNvSpPr>
          <p:nvPr/>
        </p:nvSpPr>
        <p:spPr bwMode="auto">
          <a:xfrm>
            <a:off x="762000" y="457200"/>
            <a:ext cx="3962400" cy="400050"/>
          </a:xfrm>
          <a:prstGeom prst="rect">
            <a:avLst/>
          </a:prstGeom>
          <a:noFill/>
          <a:ln w="9525">
            <a:noFill/>
            <a:miter lim="800000"/>
            <a:headEnd/>
            <a:tailEnd/>
          </a:ln>
        </p:spPr>
        <p:txBody>
          <a:bodyPr>
            <a:spAutoFit/>
          </a:bodyPr>
          <a:lstStyle/>
          <a:p>
            <a:r>
              <a:rPr lang="en-US" b="1"/>
              <a:t>10. TEACHING EVALUATIONS</a:t>
            </a:r>
          </a:p>
        </p:txBody>
      </p:sp>
      <p:sp>
        <p:nvSpPr>
          <p:cNvPr id="50268" name="TextBox 5"/>
          <p:cNvSpPr txBox="1">
            <a:spLocks noChangeArrowheads="1"/>
          </p:cNvSpPr>
          <p:nvPr/>
        </p:nvSpPr>
        <p:spPr bwMode="auto">
          <a:xfrm>
            <a:off x="3124200" y="1066800"/>
            <a:ext cx="2971800" cy="369888"/>
          </a:xfrm>
          <a:prstGeom prst="rect">
            <a:avLst/>
          </a:prstGeom>
          <a:noFill/>
          <a:ln w="9525">
            <a:noFill/>
            <a:miter lim="800000"/>
            <a:headEnd/>
            <a:tailEnd/>
          </a:ln>
        </p:spPr>
        <p:txBody>
          <a:bodyPr>
            <a:spAutoFit/>
          </a:bodyPr>
          <a:lstStyle/>
          <a:p>
            <a:r>
              <a:rPr lang="en-US" sz="1800" b="1"/>
              <a:t>Teaching Contributions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533400" y="1066800"/>
            <a:ext cx="8305800" cy="708025"/>
          </a:xfrm>
          <a:prstGeom prst="rect">
            <a:avLst/>
          </a:prstGeom>
          <a:noFill/>
          <a:ln w="9525">
            <a:noFill/>
            <a:miter lim="800000"/>
            <a:headEnd/>
            <a:tailEnd/>
          </a:ln>
        </p:spPr>
        <p:txBody>
          <a:bodyPr>
            <a:spAutoFit/>
          </a:bodyPr>
          <a:lstStyle/>
          <a:p>
            <a:pPr>
              <a:tabLst>
                <a:tab pos="515938" algn="l"/>
              </a:tabLst>
            </a:pPr>
            <a:r>
              <a:rPr lang="en-US" b="1"/>
              <a:t>11.</a:t>
            </a:r>
            <a:r>
              <a:rPr lang="en-US"/>
              <a:t> 	</a:t>
            </a:r>
            <a:r>
              <a:rPr lang="en-US" b="1"/>
              <a:t>GRADUATE FACULTY STATUS </a:t>
            </a:r>
            <a:endParaRPr lang="en-US" b="1">
              <a:latin typeface="Arial" charset="0"/>
            </a:endParaRPr>
          </a:p>
          <a:p>
            <a:pPr>
              <a:tabLst>
                <a:tab pos="515938" algn="l"/>
              </a:tabLst>
            </a:pPr>
            <a:r>
              <a:rPr lang="en-US"/>
              <a:t>	Please indicate whether the nominee is a member of the graduate faculty.</a:t>
            </a:r>
            <a:r>
              <a:rPr lang="en-US" b="1"/>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idx="1"/>
          </p:nvPr>
        </p:nvSpPr>
        <p:spPr>
          <a:xfrm>
            <a:off x="457200" y="1143000"/>
            <a:ext cx="8229600" cy="1066800"/>
          </a:xfrm>
        </p:spPr>
        <p:txBody>
          <a:bodyPr/>
          <a:lstStyle/>
          <a:p>
            <a:pPr eaLnBrk="1" hangingPunct="1"/>
            <a:r>
              <a:rPr lang="en-US" sz="2400" b="1" smtClean="0"/>
              <a:t>11.</a:t>
            </a:r>
            <a:r>
              <a:rPr lang="en-US" sz="2400" smtClean="0"/>
              <a:t> </a:t>
            </a:r>
            <a:r>
              <a:rPr lang="en-US" sz="2400" b="1" smtClean="0"/>
              <a:t>GRADUATE FACULTY STATUS</a:t>
            </a:r>
          </a:p>
          <a:p>
            <a:pPr eaLnBrk="1" hangingPunct="1"/>
            <a:r>
              <a:rPr lang="en-US" sz="2000" smtClean="0"/>
              <a:t>       Appointed in 2007.</a:t>
            </a:r>
          </a:p>
        </p:txBody>
      </p:sp>
      <p:sp>
        <p:nvSpPr>
          <p:cNvPr id="3" name="TextBox 2"/>
          <p:cNvSpPr txBox="1"/>
          <p:nvPr/>
        </p:nvSpPr>
        <p:spPr>
          <a:xfrm>
            <a:off x="6858000" y="533400"/>
            <a:ext cx="14478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 One</a:t>
            </a:r>
            <a:endParaRPr lang="en-US" sz="1800" dirty="0"/>
          </a:p>
        </p:txBody>
      </p:sp>
      <p:sp>
        <p:nvSpPr>
          <p:cNvPr id="4" name="Rectangle 3"/>
          <p:cNvSpPr txBox="1">
            <a:spLocks noChangeArrowheads="1"/>
          </p:cNvSpPr>
          <p:nvPr/>
        </p:nvSpPr>
        <p:spPr bwMode="auto">
          <a:xfrm>
            <a:off x="533400" y="4267200"/>
            <a:ext cx="8229600" cy="1066800"/>
          </a:xfrm>
          <a:prstGeom prst="rect">
            <a:avLst/>
          </a:prstGeom>
          <a:noFill/>
          <a:ln w="9525">
            <a:noFill/>
            <a:miter lim="800000"/>
            <a:headEnd/>
            <a:tailEnd/>
          </a:ln>
        </p:spPr>
        <p:txBody>
          <a:bodyPr/>
          <a:lstStyle/>
          <a:p>
            <a:pPr marL="342900" indent="-342900">
              <a:spcBef>
                <a:spcPct val="20000"/>
              </a:spcBef>
              <a:defRPr/>
            </a:pPr>
            <a:r>
              <a:rPr lang="en-US" sz="2400" b="1" kern="0" dirty="0">
                <a:latin typeface="+mn-lt"/>
              </a:rPr>
              <a:t>11.</a:t>
            </a:r>
            <a:r>
              <a:rPr lang="en-US" sz="2400" kern="0" dirty="0">
                <a:latin typeface="+mn-lt"/>
              </a:rPr>
              <a:t> </a:t>
            </a:r>
            <a:r>
              <a:rPr lang="en-US" sz="2400" b="1" kern="0" dirty="0">
                <a:latin typeface="+mn-lt"/>
              </a:rPr>
              <a:t>GRADUATE FACULTY STATUS</a:t>
            </a:r>
          </a:p>
          <a:p>
            <a:pPr marL="342900" indent="-342900">
              <a:spcBef>
                <a:spcPct val="20000"/>
              </a:spcBef>
              <a:defRPr/>
            </a:pPr>
            <a:r>
              <a:rPr lang="en-US" kern="0" dirty="0">
                <a:latin typeface="+mn-lt"/>
              </a:rPr>
              <a:t>        NA</a:t>
            </a:r>
          </a:p>
        </p:txBody>
      </p:sp>
      <p:sp>
        <p:nvSpPr>
          <p:cNvPr id="5" name="TextBox 4"/>
          <p:cNvSpPr txBox="1"/>
          <p:nvPr/>
        </p:nvSpPr>
        <p:spPr>
          <a:xfrm>
            <a:off x="6858000" y="3505200"/>
            <a:ext cx="14478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 Two</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457200" y="533400"/>
            <a:ext cx="8229600" cy="4493538"/>
          </a:xfrm>
          <a:prstGeom prst="rect">
            <a:avLst/>
          </a:prstGeom>
          <a:noFill/>
          <a:ln w="9525">
            <a:noFill/>
            <a:miter lim="800000"/>
            <a:headEnd/>
            <a:tailEnd/>
          </a:ln>
        </p:spPr>
        <p:txBody>
          <a:bodyPr>
            <a:spAutoFit/>
          </a:bodyPr>
          <a:lstStyle/>
          <a:p>
            <a:pPr lvl="1" indent="-457200">
              <a:tabLst>
                <a:tab pos="457200" algn="l"/>
              </a:tabLst>
              <a:defRPr/>
            </a:pPr>
            <a:r>
              <a:rPr lang="en-US" sz="2200" b="1" dirty="0"/>
              <a:t>12.	GRADUATE COMMITTEE ACTIVITIES</a:t>
            </a:r>
            <a:endParaRPr lang="en-US" sz="2200" dirty="0"/>
          </a:p>
          <a:p>
            <a:pPr marL="457200" lvl="8">
              <a:tabLst>
                <a:tab pos="457200" algn="l"/>
              </a:tabLst>
              <a:defRPr/>
            </a:pPr>
            <a:r>
              <a:rPr lang="en-US" sz="2200" dirty="0"/>
              <a:t>Since </a:t>
            </a:r>
            <a:r>
              <a:rPr lang="en-US" sz="2200" dirty="0"/>
              <a:t>last promotion (not to exceed ten years) or from UF employment for tenure nominees, whichever is more recent. </a:t>
            </a:r>
            <a:endParaRPr lang="en-US" sz="2200" dirty="0"/>
          </a:p>
          <a:p>
            <a:pPr marL="457200" lvl="8">
              <a:tabLst>
                <a:tab pos="457200" algn="l"/>
              </a:tabLst>
              <a:defRPr/>
            </a:pPr>
            <a:endParaRPr lang="en-US" sz="2200" dirty="0"/>
          </a:p>
          <a:p>
            <a:pPr marL="457200" lvl="8">
              <a:tabLst>
                <a:tab pos="457200" algn="l"/>
              </a:tabLst>
              <a:defRPr/>
            </a:pPr>
            <a:r>
              <a:rPr lang="en-US" sz="2200" dirty="0"/>
              <a:t>Enclosed </a:t>
            </a:r>
            <a:r>
              <a:rPr lang="en-US" sz="2200" dirty="0"/>
              <a:t>at the back is an example of a format that </a:t>
            </a:r>
            <a:r>
              <a:rPr lang="en-US" sz="2200" b="1" u="sng" dirty="0"/>
              <a:t>must</a:t>
            </a:r>
            <a:r>
              <a:rPr lang="en-US" sz="2200" b="1" dirty="0"/>
              <a:t> </a:t>
            </a:r>
            <a:r>
              <a:rPr lang="en-US" sz="2200" dirty="0"/>
              <a:t>be used in reporting graduate committee activities. (See </a:t>
            </a:r>
            <a:r>
              <a:rPr lang="en-US" sz="2200" dirty="0"/>
              <a:t>Attachment </a:t>
            </a:r>
            <a:r>
              <a:rPr lang="en-US" sz="2200" dirty="0"/>
              <a:t>#2) List items in </a:t>
            </a:r>
            <a:r>
              <a:rPr lang="en-US" sz="2200" u="sng" dirty="0"/>
              <a:t>reverse chronological order</a:t>
            </a:r>
            <a:r>
              <a:rPr lang="en-US" sz="2200" dirty="0"/>
              <a:t>. If a nominee wishes to do so, s/he may list students from other institutions that s/he worked with during the same time period. </a:t>
            </a:r>
            <a:endParaRPr lang="en-US" sz="2200" dirty="0"/>
          </a:p>
          <a:p>
            <a:pPr marL="457200" lvl="8">
              <a:tabLst>
                <a:tab pos="457200" algn="l"/>
              </a:tabLst>
              <a:defRPr/>
            </a:pPr>
            <a:endParaRPr lang="en-US" sz="2200" dirty="0"/>
          </a:p>
          <a:p>
            <a:pPr marL="457200" lvl="8">
              <a:tabLst>
                <a:tab pos="457200" algn="l"/>
              </a:tabLst>
              <a:defRPr/>
            </a:pPr>
            <a:r>
              <a:rPr lang="en-US" sz="2200" dirty="0"/>
              <a:t>Please </a:t>
            </a:r>
            <a:r>
              <a:rPr lang="en-US" sz="2200" dirty="0"/>
              <a:t>indicate expected completion dates if students have not already completed their degrees. In cases of co-chairs, please indicate the candidate’s percentage of responsibility.</a:t>
            </a:r>
            <a:r>
              <a:rPr lang="en-US" sz="2200" b="1" dirty="0"/>
              <a:t> </a:t>
            </a:r>
          </a:p>
        </p:txBody>
      </p:sp>
      <p:sp>
        <p:nvSpPr>
          <p:cNvPr id="4" name="Flowchart: Predefined Process 3"/>
          <p:cNvSpPr/>
          <p:nvPr/>
        </p:nvSpPr>
        <p:spPr>
          <a:xfrm>
            <a:off x="3886200" y="5105400"/>
            <a:ext cx="4572000" cy="1524000"/>
          </a:xfrm>
          <a:prstGeom prst="flowChartPredefined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C00000"/>
                </a:solidFill>
              </a:rPr>
              <a:t>Information should match what the Graduate School’s records show – be sure to check </a:t>
            </a:r>
            <a:r>
              <a:rPr lang="en-US" sz="1400" u="sng" dirty="0">
                <a:solidFill>
                  <a:srgbClr val="C00000"/>
                </a:solidFill>
              </a:rPr>
              <a:t>MyUFL&gt;Quick Links&gt;GIMS&gt;Username and Password</a:t>
            </a:r>
            <a:endParaRPr lang="en-US" sz="1400"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triped Right Arrow 8"/>
          <p:cNvSpPr/>
          <p:nvPr/>
        </p:nvSpPr>
        <p:spPr>
          <a:xfrm>
            <a:off x="0" y="1524000"/>
            <a:ext cx="1295400" cy="1676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ext Box 2"/>
          <p:cNvSpPr txBox="1">
            <a:spLocks noChangeArrowheads="1"/>
          </p:cNvSpPr>
          <p:nvPr/>
        </p:nvSpPr>
        <p:spPr bwMode="auto">
          <a:xfrm>
            <a:off x="1143000" y="4114800"/>
            <a:ext cx="6629400"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graphicFrame>
        <p:nvGraphicFramePr>
          <p:cNvPr id="1026" name="Object 3"/>
          <p:cNvGraphicFramePr>
            <a:graphicFrameLocks/>
          </p:cNvGraphicFramePr>
          <p:nvPr/>
        </p:nvGraphicFramePr>
        <p:xfrm>
          <a:off x="1296988" y="692150"/>
          <a:ext cx="6846887" cy="7981950"/>
        </p:xfrm>
        <a:graphic>
          <a:graphicData uri="http://schemas.openxmlformats.org/presentationml/2006/ole">
            <p:oleObj spid="_x0000_s1026" name="Document" r:id="rId3" imgW="6293234" imgH="7147369" progId="Word.Document.8">
              <p:embed/>
            </p:oleObj>
          </a:graphicData>
        </a:graphic>
      </p:graphicFrame>
      <p:sp>
        <p:nvSpPr>
          <p:cNvPr id="1029" name="Text Box 4"/>
          <p:cNvSpPr txBox="1">
            <a:spLocks noChangeArrowheads="1"/>
          </p:cNvSpPr>
          <p:nvPr/>
        </p:nvSpPr>
        <p:spPr bwMode="auto">
          <a:xfrm>
            <a:off x="304800" y="228600"/>
            <a:ext cx="7010400" cy="366713"/>
          </a:xfrm>
          <a:prstGeom prst="rect">
            <a:avLst/>
          </a:prstGeom>
          <a:noFill/>
          <a:ln w="9525">
            <a:noFill/>
            <a:miter lim="800000"/>
            <a:headEnd/>
            <a:tailEnd/>
          </a:ln>
        </p:spPr>
        <p:txBody>
          <a:bodyPr>
            <a:spAutoFit/>
          </a:bodyPr>
          <a:lstStyle/>
          <a:p>
            <a:pPr>
              <a:spcBef>
                <a:spcPct val="50000"/>
              </a:spcBef>
            </a:pPr>
            <a:r>
              <a:rPr lang="en-US" sz="1800" b="1"/>
              <a:t>12. GRADUATE COMMITTEE ACTIVITIES</a:t>
            </a:r>
            <a:endParaRPr lang="en-US" sz="1800"/>
          </a:p>
        </p:txBody>
      </p:sp>
      <p:grpSp>
        <p:nvGrpSpPr>
          <p:cNvPr id="1030" name="Group 7"/>
          <p:cNvGrpSpPr>
            <a:grpSpLocks/>
          </p:cNvGrpSpPr>
          <p:nvPr/>
        </p:nvGrpSpPr>
        <p:grpSpPr bwMode="auto">
          <a:xfrm>
            <a:off x="3733800" y="4191000"/>
            <a:ext cx="2667000" cy="1143000"/>
            <a:chOff x="2597" y="575"/>
            <a:chExt cx="1152" cy="1008"/>
          </a:xfrm>
        </p:grpSpPr>
        <p:sp>
          <p:nvSpPr>
            <p:cNvPr id="129029" name="PubOvalCallout"/>
            <p:cNvSpPr>
              <a:spLocks noEditPoints="1" noChangeArrowheads="1"/>
            </p:cNvSpPr>
            <p:nvPr/>
          </p:nvSpPr>
          <p:spPr bwMode="auto">
            <a:xfrm>
              <a:off x="2597" y="575"/>
              <a:ext cx="1152" cy="1008"/>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p>
          </p:txBody>
        </p:sp>
        <p:sp>
          <p:nvSpPr>
            <p:cNvPr id="1036" name="Text Box 6"/>
            <p:cNvSpPr txBox="1">
              <a:spLocks noChangeArrowheads="1"/>
            </p:cNvSpPr>
            <p:nvPr/>
          </p:nvSpPr>
          <p:spPr bwMode="auto">
            <a:xfrm>
              <a:off x="2718" y="624"/>
              <a:ext cx="909" cy="516"/>
            </a:xfrm>
            <a:prstGeom prst="rect">
              <a:avLst/>
            </a:prstGeom>
            <a:noFill/>
            <a:ln w="9525">
              <a:noFill/>
              <a:miter lim="800000"/>
              <a:headEnd/>
              <a:tailEnd/>
            </a:ln>
          </p:spPr>
          <p:txBody>
            <a:bodyPr>
              <a:spAutoFit/>
            </a:bodyPr>
            <a:lstStyle/>
            <a:p>
              <a:pPr algn="ctr">
                <a:spcBef>
                  <a:spcPct val="50000"/>
                </a:spcBef>
              </a:pPr>
              <a:r>
                <a:rPr lang="en-US" sz="1600"/>
                <a:t>Titles should be exact for those completed!</a:t>
              </a:r>
            </a:p>
          </p:txBody>
        </p:sp>
      </p:grpSp>
      <p:sp>
        <p:nvSpPr>
          <p:cNvPr id="8" name="TextBox 7"/>
          <p:cNvSpPr txBox="1"/>
          <p:nvPr/>
        </p:nvSpPr>
        <p:spPr>
          <a:xfrm>
            <a:off x="7086600" y="152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
        <p:nvSpPr>
          <p:cNvPr id="1034" name="TextBox 9"/>
          <p:cNvSpPr txBox="1">
            <a:spLocks noChangeArrowheads="1"/>
          </p:cNvSpPr>
          <p:nvPr/>
        </p:nvSpPr>
        <p:spPr bwMode="auto">
          <a:xfrm>
            <a:off x="152400" y="1905000"/>
            <a:ext cx="1066800" cy="954088"/>
          </a:xfrm>
          <a:prstGeom prst="rect">
            <a:avLst/>
          </a:prstGeom>
          <a:noFill/>
          <a:ln w="9525">
            <a:noFill/>
            <a:miter lim="800000"/>
            <a:headEnd/>
            <a:tailEnd/>
          </a:ln>
        </p:spPr>
        <p:txBody>
          <a:bodyPr>
            <a:spAutoFit/>
          </a:bodyPr>
          <a:lstStyle/>
          <a:p>
            <a:r>
              <a:rPr lang="en-US" sz="1400"/>
              <a:t>Remove categories you don’t need!</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838200" y="914400"/>
            <a:ext cx="7620000" cy="4894263"/>
          </a:xfrm>
          <a:prstGeom prst="rect">
            <a:avLst/>
          </a:prstGeom>
          <a:noFill/>
          <a:ln w="9525">
            <a:noFill/>
            <a:miter lim="800000"/>
            <a:headEnd/>
            <a:tailEnd/>
          </a:ln>
        </p:spPr>
        <p:txBody>
          <a:bodyPr>
            <a:spAutoFit/>
          </a:bodyPr>
          <a:lstStyle/>
          <a:p>
            <a:r>
              <a:rPr lang="en-US" sz="2400" b="1"/>
              <a:t>13.</a:t>
            </a:r>
            <a:r>
              <a:rPr lang="en-US" sz="2400"/>
              <a:t> </a:t>
            </a:r>
            <a:r>
              <a:rPr lang="en-US" sz="2400" b="1"/>
              <a:t>RESEARCH  NARRATIVE (ALL FACULTY)</a:t>
            </a:r>
            <a:endParaRPr lang="en-US" sz="2400"/>
          </a:p>
          <a:p>
            <a:r>
              <a:rPr lang="en-US" sz="2400" i="1"/>
              <a:t>In no more than </a:t>
            </a:r>
            <a:r>
              <a:rPr lang="en-US" sz="2400" b="1" i="1"/>
              <a:t>750 words</a:t>
            </a:r>
            <a:r>
              <a:rPr lang="en-US" sz="2400" i="1"/>
              <a:t> </a:t>
            </a:r>
            <a:r>
              <a:rPr lang="en-US" sz="2400"/>
              <a:t>explain your research program. Describe briefly the overall area within which your research falls and then explain how your publications, creative work, research projects, grants, fellow-ships, extension works, etc. reflect your research program and your achievements. </a:t>
            </a:r>
          </a:p>
          <a:p>
            <a:endParaRPr lang="en-US" sz="2400" u="sng"/>
          </a:p>
          <a:p>
            <a:r>
              <a:rPr lang="en-US" sz="2400" u="sng"/>
              <a:t>There is no need to cite again specific works or grants. </a:t>
            </a:r>
            <a:r>
              <a:rPr lang="en-US" sz="2400"/>
              <a:t>Simply reference works published, exhibited during certain time periods, or supported by various sources. </a:t>
            </a:r>
          </a:p>
          <a:p>
            <a:endParaRPr lang="en-US" sz="2400"/>
          </a:p>
          <a:p>
            <a:r>
              <a:rPr lang="en-US" sz="2400"/>
              <a:t>Please address the quality of the journals in which you publish and the impact of your research.</a:t>
            </a:r>
            <a:r>
              <a:rPr lang="en-US" sz="2400" b="1" u="sng"/>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81000" y="609600"/>
            <a:ext cx="8534400" cy="5940425"/>
          </a:xfrm>
          <a:prstGeom prst="rect">
            <a:avLst/>
          </a:prstGeom>
          <a:noFill/>
          <a:ln w="9525">
            <a:noFill/>
            <a:miter lim="800000"/>
            <a:headEnd/>
            <a:tailEnd/>
          </a:ln>
        </p:spPr>
        <p:txBody>
          <a:bodyPr anchor="ctr">
            <a:spAutoFit/>
          </a:bodyPr>
          <a:lstStyle/>
          <a:p>
            <a:pPr eaLnBrk="0" hangingPunct="0">
              <a:tabLst>
                <a:tab pos="342900" algn="l"/>
              </a:tabLst>
            </a:pPr>
            <a:r>
              <a:rPr lang="en-US" sz="1000" b="1">
                <a:latin typeface="Calibri" pitchFamily="34" charset="0"/>
                <a:cs typeface="Times New Roman" pitchFamily="18" charset="0"/>
              </a:rPr>
              <a:t>Performance</a:t>
            </a:r>
            <a:endParaRPr lang="en-US" sz="1000">
              <a:latin typeface="Calibri" pitchFamily="34" charset="0"/>
            </a:endParaRPr>
          </a:p>
          <a:p>
            <a:pPr eaLnBrk="0" hangingPunct="0">
              <a:tabLst>
                <a:tab pos="342900" algn="l"/>
              </a:tabLst>
            </a:pPr>
            <a:r>
              <a:rPr lang="en-US" sz="1000">
                <a:latin typeface="Calibri" pitchFamily="34" charset="0"/>
                <a:cs typeface="Times New Roman" pitchFamily="18" charset="0"/>
              </a:rPr>
              <a:t>        My research and creative activities are focused on two areas. The primary field of concentration is in the development and subsequent performance of operatic and concert works as a solo vocal artist.  My particular areas of specialization are 17</a:t>
            </a:r>
            <a:r>
              <a:rPr lang="en-US" sz="1000" baseline="30000">
                <a:latin typeface="Calibri" pitchFamily="34" charset="0"/>
                <a:cs typeface="Times New Roman" pitchFamily="18" charset="0"/>
              </a:rPr>
              <a:t>th</a:t>
            </a:r>
            <a:r>
              <a:rPr lang="en-US" sz="1000">
                <a:latin typeface="Calibri" pitchFamily="34" charset="0"/>
                <a:cs typeface="Times New Roman" pitchFamily="18" charset="0"/>
              </a:rPr>
              <a:t> century and </a:t>
            </a:r>
            <a:r>
              <a:rPr lang="en-US" sz="1000" i="1">
                <a:latin typeface="Calibri" pitchFamily="34" charset="0"/>
                <a:cs typeface="Times New Roman" pitchFamily="18" charset="0"/>
              </a:rPr>
              <a:t>bel canto </a:t>
            </a:r>
            <a:r>
              <a:rPr lang="en-US" sz="1000">
                <a:latin typeface="Calibri" pitchFamily="34" charset="0"/>
                <a:cs typeface="Times New Roman" pitchFamily="18" charset="0"/>
              </a:rPr>
              <a:t>opera and baroque oratorio. Research for a large role may take as much as six months to a year to fully prepare. This includes hundreds of hours spent in practice and rehearsal both as an individual and in collaboration with other esteemed colleagues both at the university, across the nation, and in Europe. One of the most stimulating elements is the technical vocal preparation and memorization of recitatives, arias and ensemble pieces. The physical stamina and vocal strength required to perform serious operatic literature requires a regimented schedule of daily research and practice that maintain and develop the expertise needed to sustain an active national and international reputation in the profession.</a:t>
            </a:r>
            <a:endParaRPr lang="en-US" sz="1000">
              <a:latin typeface="Calibri" pitchFamily="34" charset="0"/>
            </a:endParaRPr>
          </a:p>
          <a:p>
            <a:pPr eaLnBrk="0" hangingPunct="0">
              <a:tabLst>
                <a:tab pos="342900" algn="l"/>
              </a:tabLst>
            </a:pPr>
            <a:r>
              <a:rPr lang="en-US" sz="1000">
                <a:latin typeface="Calibri" pitchFamily="34" charset="0"/>
                <a:cs typeface="Times New Roman" pitchFamily="18" charset="0"/>
              </a:rPr>
              <a:t>        In addition to the aforementioned requirements, my creative performance research for each role also necessitates months spent in the examination of:</a:t>
            </a:r>
            <a:endParaRPr lang="en-US" sz="1000">
              <a:latin typeface="Calibri" pitchFamily="34" charset="0"/>
            </a:endParaRPr>
          </a:p>
          <a:p>
            <a:pPr eaLnBrk="0" hangingPunct="0">
              <a:tabLst>
                <a:tab pos="342900" algn="l"/>
              </a:tabLst>
            </a:pPr>
            <a:r>
              <a:rPr lang="en-US" sz="1000">
                <a:latin typeface="Calibri" pitchFamily="34" charset="0"/>
                <a:cs typeface="Times New Roman" pitchFamily="18" charset="0"/>
              </a:rPr>
              <a:t>1.    The harmonic analysis and detailed theoretical study of the full score of each opera or concert work performed;</a:t>
            </a:r>
            <a:endParaRPr lang="en-US" sz="1000">
              <a:latin typeface="Calibri" pitchFamily="34" charset="0"/>
            </a:endParaRPr>
          </a:p>
          <a:p>
            <a:pPr eaLnBrk="0" hangingPunct="0">
              <a:buFontTx/>
              <a:buAutoNum type="arabicPeriod" startAt="2"/>
              <a:tabLst>
                <a:tab pos="342900" algn="l"/>
              </a:tabLst>
            </a:pPr>
            <a:r>
              <a:rPr lang="en-US" sz="1000">
                <a:latin typeface="Calibri" pitchFamily="34" charset="0"/>
                <a:cs typeface="Times New Roman" pitchFamily="18" charset="0"/>
              </a:rPr>
              <a:t>Translation of the entire libretto (text) from the original language into English as a word-by-word version;</a:t>
            </a:r>
            <a:endParaRPr lang="en-US" sz="1000">
              <a:latin typeface="Calibri" pitchFamily="34" charset="0"/>
            </a:endParaRPr>
          </a:p>
          <a:p>
            <a:pPr eaLnBrk="0" hangingPunct="0">
              <a:tabLst>
                <a:tab pos="342900" algn="l"/>
              </a:tabLst>
            </a:pPr>
            <a:r>
              <a:rPr lang="en-US" sz="1000">
                <a:latin typeface="Calibri" pitchFamily="34" charset="0"/>
                <a:cs typeface="Times New Roman" pitchFamily="18" charset="0"/>
              </a:rPr>
              <a:t>3. 	Research into the color, timbre, cadence, and authenticity of the language (either Italian, French, or German);</a:t>
            </a:r>
            <a:endParaRPr lang="en-US" sz="1000">
              <a:latin typeface="Calibri" pitchFamily="34" charset="0"/>
            </a:endParaRPr>
          </a:p>
          <a:p>
            <a:pPr eaLnBrk="0" hangingPunct="0">
              <a:buFontTx/>
              <a:buAutoNum type="arabicPeriod" startAt="4"/>
              <a:tabLst>
                <a:tab pos="342900" algn="l"/>
              </a:tabLst>
            </a:pPr>
            <a:r>
              <a:rPr lang="en-US" sz="1000">
                <a:latin typeface="Calibri" pitchFamily="34" charset="0"/>
                <a:cs typeface="Times New Roman" pitchFamily="18" charset="0"/>
              </a:rPr>
              <a:t>A scholarly examination of the historical background of the piece that includes research into numerous topics from an analysis of the original stage production to an examination of the primary source material from which the work is based. For example, the opera </a:t>
            </a:r>
            <a:r>
              <a:rPr lang="en-US" sz="1000" i="1">
                <a:latin typeface="Calibri" pitchFamily="34" charset="0"/>
                <a:cs typeface="Times New Roman" pitchFamily="18" charset="0"/>
              </a:rPr>
              <a:t>Le nozze di Figaro </a:t>
            </a:r>
            <a:r>
              <a:rPr lang="en-US" sz="1000">
                <a:latin typeface="Calibri" pitchFamily="34" charset="0"/>
                <a:cs typeface="Times New Roman" pitchFamily="18" charset="0"/>
              </a:rPr>
              <a:t>(</a:t>
            </a:r>
            <a:r>
              <a:rPr lang="en-US" sz="1000" i="1">
                <a:latin typeface="Calibri" pitchFamily="34" charset="0"/>
                <a:cs typeface="Times New Roman" pitchFamily="18" charset="0"/>
              </a:rPr>
              <a:t>The Marriage of Figaro</a:t>
            </a:r>
            <a:r>
              <a:rPr lang="en-US" sz="1000">
                <a:latin typeface="Calibri" pitchFamily="34" charset="0"/>
                <a:cs typeface="Times New Roman" pitchFamily="18" charset="0"/>
              </a:rPr>
              <a:t>)</a:t>
            </a:r>
            <a:r>
              <a:rPr lang="en-US" sz="1000" i="1">
                <a:latin typeface="Calibri" pitchFamily="34" charset="0"/>
                <a:cs typeface="Times New Roman" pitchFamily="18" charset="0"/>
              </a:rPr>
              <a:t> </a:t>
            </a:r>
            <a:r>
              <a:rPr lang="en-US" sz="1000">
                <a:latin typeface="Calibri" pitchFamily="34" charset="0"/>
                <a:cs typeface="Times New Roman" pitchFamily="18" charset="0"/>
              </a:rPr>
              <a:t>by Wolfgang Amadeus Mozart</a:t>
            </a:r>
            <a:r>
              <a:rPr lang="en-US" sz="1000" i="1">
                <a:latin typeface="Calibri" pitchFamily="34" charset="0"/>
                <a:cs typeface="Times New Roman" pitchFamily="18" charset="0"/>
              </a:rPr>
              <a:t> </a:t>
            </a:r>
            <a:r>
              <a:rPr lang="en-US" sz="1000">
                <a:latin typeface="Calibri" pitchFamily="34" charset="0"/>
                <a:cs typeface="Times New Roman" pitchFamily="18" charset="0"/>
              </a:rPr>
              <a:t>is based on the 1775 trilogy by French playwright Pierre-Augustin Caron de Beaumarchais.  My research into the role of Don Bartolo which I have twice performed in Italy in two distinctly unique operas, required the comparison of the three works to develop a historically accurate creative performance and understanding of the relationship between the younger Bartolo in Rossini’s </a:t>
            </a:r>
            <a:r>
              <a:rPr lang="en-US" sz="1000" i="1">
                <a:latin typeface="Calibri" pitchFamily="34" charset="0"/>
                <a:cs typeface="Times New Roman" pitchFamily="18" charset="0"/>
              </a:rPr>
              <a:t>Il barbiere di Siviglia </a:t>
            </a:r>
            <a:r>
              <a:rPr lang="en-US" sz="1000">
                <a:latin typeface="Calibri" pitchFamily="34" charset="0"/>
                <a:cs typeface="Times New Roman" pitchFamily="18" charset="0"/>
              </a:rPr>
              <a:t>(</a:t>
            </a:r>
            <a:r>
              <a:rPr lang="en-US" sz="1000" i="1">
                <a:latin typeface="Calibri" pitchFamily="34" charset="0"/>
                <a:cs typeface="Times New Roman" pitchFamily="18" charset="0"/>
              </a:rPr>
              <a:t>The Barber of Seville) </a:t>
            </a:r>
            <a:r>
              <a:rPr lang="en-US" sz="1000">
                <a:latin typeface="Calibri" pitchFamily="34" charset="0"/>
                <a:cs typeface="Times New Roman" pitchFamily="18" charset="0"/>
              </a:rPr>
              <a:t>and the older Bartolo in Mozart’s </a:t>
            </a:r>
            <a:r>
              <a:rPr lang="en-US" sz="1000" i="1">
                <a:latin typeface="Calibri" pitchFamily="34" charset="0"/>
                <a:cs typeface="Times New Roman" pitchFamily="18" charset="0"/>
              </a:rPr>
              <a:t>Le nozze di Figaro</a:t>
            </a:r>
            <a:r>
              <a:rPr lang="en-US" sz="1000">
                <a:latin typeface="Calibri" pitchFamily="34" charset="0"/>
                <a:cs typeface="Times New Roman" pitchFamily="18" charset="0"/>
              </a:rPr>
              <a:t>;</a:t>
            </a:r>
            <a:endParaRPr lang="en-US" sz="1000">
              <a:latin typeface="Calibri" pitchFamily="34" charset="0"/>
            </a:endParaRPr>
          </a:p>
          <a:p>
            <a:pPr eaLnBrk="0" hangingPunct="0">
              <a:tabLst>
                <a:tab pos="342900" algn="l"/>
              </a:tabLst>
            </a:pPr>
            <a:r>
              <a:rPr lang="en-US" sz="1000">
                <a:latin typeface="Calibri" pitchFamily="34" charset="0"/>
                <a:cs typeface="Times New Roman" pitchFamily="18" charset="0"/>
              </a:rPr>
              <a:t>	Internationally, I have researched and created roles in both opera and oratorio. These include Don Bartolo in Mozart’s </a:t>
            </a:r>
            <a:r>
              <a:rPr lang="en-US" sz="1000" i="1">
                <a:latin typeface="Calibri" pitchFamily="34" charset="0"/>
                <a:cs typeface="Times New Roman" pitchFamily="18" charset="0"/>
              </a:rPr>
              <a:t>Le nozze di Figaro</a:t>
            </a:r>
            <a:r>
              <a:rPr lang="en-US" sz="1000">
                <a:latin typeface="Calibri" pitchFamily="34" charset="0"/>
                <a:cs typeface="Times New Roman" pitchFamily="18" charset="0"/>
              </a:rPr>
              <a:t> and Sarastro in </a:t>
            </a:r>
            <a:r>
              <a:rPr lang="en-US" sz="1000" i="1">
                <a:latin typeface="Calibri" pitchFamily="34" charset="0"/>
                <a:cs typeface="Times New Roman" pitchFamily="18" charset="0"/>
              </a:rPr>
              <a:t>Die Zauberflöte</a:t>
            </a:r>
            <a:r>
              <a:rPr lang="en-US" sz="1000">
                <a:latin typeface="Calibri" pitchFamily="34" charset="0"/>
                <a:cs typeface="Times New Roman" pitchFamily="18" charset="0"/>
              </a:rPr>
              <a:t> with the </a:t>
            </a:r>
            <a:r>
              <a:rPr lang="en-US" sz="1000" i="1">
                <a:latin typeface="Calibri" pitchFamily="34" charset="0"/>
                <a:cs typeface="Times New Roman" pitchFamily="18" charset="0"/>
              </a:rPr>
              <a:t>Opera Estate </a:t>
            </a:r>
            <a:r>
              <a:rPr lang="en-US" sz="1000">
                <a:latin typeface="Calibri" pitchFamily="34" charset="0"/>
                <a:cs typeface="Times New Roman" pitchFamily="18" charset="0"/>
              </a:rPr>
              <a:t>in Italy at the famed </a:t>
            </a:r>
            <a:r>
              <a:rPr lang="en-US" sz="1000" i="1">
                <a:latin typeface="Calibri" pitchFamily="34" charset="0"/>
                <a:cs typeface="Times New Roman" pitchFamily="18" charset="0"/>
              </a:rPr>
              <a:t>Cortile di S. Ivo alla Sapienza</a:t>
            </a:r>
            <a:r>
              <a:rPr lang="en-US" sz="1000">
                <a:latin typeface="Calibri" pitchFamily="34" charset="0"/>
                <a:cs typeface="Times New Roman" pitchFamily="18" charset="0"/>
              </a:rPr>
              <a:t> in Rome and in Mozart’s </a:t>
            </a:r>
            <a:r>
              <a:rPr lang="en-US" sz="1000" i="1">
                <a:latin typeface="Calibri" pitchFamily="34" charset="0"/>
                <a:cs typeface="Times New Roman" pitchFamily="18" charset="0"/>
              </a:rPr>
              <a:t>Requiem </a:t>
            </a:r>
            <a:r>
              <a:rPr lang="en-US" sz="1000">
                <a:latin typeface="Calibri" pitchFamily="34" charset="0"/>
                <a:cs typeface="Times New Roman" pitchFamily="18" charset="0"/>
              </a:rPr>
              <a:t>with the </a:t>
            </a:r>
            <a:r>
              <a:rPr lang="en-US" sz="1000" i="1">
                <a:latin typeface="Calibri" pitchFamily="34" charset="0"/>
                <a:cs typeface="Times New Roman" pitchFamily="18" charset="0"/>
              </a:rPr>
              <a:t>Orchestra Mozart Sinfonietta</a:t>
            </a:r>
            <a:r>
              <a:rPr lang="en-US" sz="1000">
                <a:latin typeface="Calibri" pitchFamily="34" charset="0"/>
                <a:cs typeface="Times New Roman" pitchFamily="18" charset="0"/>
              </a:rPr>
              <a:t> at the historic </a:t>
            </a:r>
            <a:r>
              <a:rPr lang="en-US" sz="1000" i="1">
                <a:latin typeface="Calibri" pitchFamily="34" charset="0"/>
                <a:cs typeface="Times New Roman" pitchFamily="18" charset="0"/>
              </a:rPr>
              <a:t>Chiesa di San Ignazio</a:t>
            </a:r>
            <a:r>
              <a:rPr lang="en-US" sz="1000">
                <a:latin typeface="Calibri" pitchFamily="34" charset="0"/>
                <a:cs typeface="Times New Roman" pitchFamily="18" charset="0"/>
              </a:rPr>
              <a:t> also in Rome.  On the national level, I have sung numerous recitals, concerts, and operatic roles from New York to California. Highlights including a recital at the Merkin Recital Hall in Manhattan with UF colleagues Elizabeth Graham and Kevin Sharpe (reviewed) and performances of Masetto in Mozart’s </a:t>
            </a:r>
            <a:r>
              <a:rPr lang="en-US" sz="1000" i="1">
                <a:latin typeface="Calibri" pitchFamily="34" charset="0"/>
                <a:cs typeface="Times New Roman" pitchFamily="18" charset="0"/>
              </a:rPr>
              <a:t>Don Giovanni </a:t>
            </a:r>
            <a:r>
              <a:rPr lang="en-US" sz="1000">
                <a:latin typeface="Calibri" pitchFamily="34" charset="0"/>
                <a:cs typeface="Times New Roman" pitchFamily="18" charset="0"/>
              </a:rPr>
              <a:t>and Peter (Vater) in Humperdinck’s </a:t>
            </a:r>
            <a:r>
              <a:rPr lang="en-US" sz="1000" i="1">
                <a:latin typeface="Calibri" pitchFamily="34" charset="0"/>
                <a:cs typeface="Times New Roman" pitchFamily="18" charset="0"/>
              </a:rPr>
              <a:t>Hänsel und Gretel </a:t>
            </a:r>
            <a:r>
              <a:rPr lang="en-US" sz="1000">
                <a:latin typeface="Calibri" pitchFamily="34" charset="0"/>
                <a:cs typeface="Times New Roman" pitchFamily="18" charset="0"/>
              </a:rPr>
              <a:t>in California with the Pacific Repertoire Opera. In 2008, I created the bass solo role in the world premiere of internationally renowned composer Z. Randall Stroope’s vocal work, </a:t>
            </a:r>
            <a:r>
              <a:rPr lang="en-US" sz="1000" i="1">
                <a:latin typeface="Calibri" pitchFamily="34" charset="0"/>
                <a:cs typeface="Times New Roman" pitchFamily="18" charset="0"/>
              </a:rPr>
              <a:t>Iluminaciones</a:t>
            </a:r>
            <a:r>
              <a:rPr lang="en-US" sz="1000">
                <a:latin typeface="Calibri" pitchFamily="34" charset="0"/>
                <a:cs typeface="Times New Roman" pitchFamily="18" charset="0"/>
              </a:rPr>
              <a:t>. </a:t>
            </a:r>
            <a:endParaRPr lang="en-US" sz="1000">
              <a:latin typeface="Calibri" pitchFamily="34" charset="0"/>
            </a:endParaRPr>
          </a:p>
          <a:p>
            <a:pPr eaLnBrk="0" hangingPunct="0">
              <a:tabLst>
                <a:tab pos="342900" algn="l"/>
              </a:tabLst>
            </a:pPr>
            <a:r>
              <a:rPr lang="en-US" sz="1000">
                <a:latin typeface="Calibri" pitchFamily="34" charset="0"/>
                <a:cs typeface="Times New Roman" pitchFamily="18" charset="0"/>
              </a:rPr>
              <a:t>	Other scholarly performance activities include invited master classes and performances in Florida, the Southeast and Midwestern states, and the release of several recordings: The Anthology with CD </a:t>
            </a:r>
            <a:r>
              <a:rPr lang="en-US" sz="1000" i="1">
                <a:latin typeface="Calibri" pitchFamily="34" charset="0"/>
                <a:cs typeface="Times New Roman" pitchFamily="18" charset="0"/>
              </a:rPr>
              <a:t>Serenader: Songs and A Sonata </a:t>
            </a:r>
            <a:r>
              <a:rPr lang="en-US" sz="1000">
                <a:latin typeface="Calibri" pitchFamily="34" charset="0"/>
                <a:cs typeface="Times New Roman" pitchFamily="18" charset="0"/>
              </a:rPr>
              <a:t>by Celius Dougherty (G. Schirmer 2004) and The Milken Archival Recordings (Naxos label 2004) on which I was a featured soloist.</a:t>
            </a:r>
            <a:endParaRPr lang="en-US" sz="1000">
              <a:latin typeface="Calibri" pitchFamily="34" charset="0"/>
            </a:endParaRPr>
          </a:p>
          <a:p>
            <a:pPr eaLnBrk="0" hangingPunct="0">
              <a:tabLst>
                <a:tab pos="342900" algn="l"/>
              </a:tabLst>
            </a:pPr>
            <a:r>
              <a:rPr lang="en-US" sz="1000" b="1">
                <a:latin typeface="Calibri" pitchFamily="34" charset="0"/>
                <a:cs typeface="Times New Roman" pitchFamily="18" charset="0"/>
              </a:rPr>
              <a:t>Productions</a:t>
            </a:r>
            <a:endParaRPr lang="en-US" sz="1000">
              <a:latin typeface="Calibri" pitchFamily="34" charset="0"/>
            </a:endParaRPr>
          </a:p>
          <a:p>
            <a:pPr eaLnBrk="0" hangingPunct="0">
              <a:tabLst>
                <a:tab pos="342900" algn="l"/>
              </a:tabLst>
            </a:pPr>
            <a:r>
              <a:rPr lang="en-US" sz="1000">
                <a:latin typeface="Calibri" pitchFamily="34" charset="0"/>
                <a:cs typeface="Times New Roman" pitchFamily="18" charset="0"/>
              </a:rPr>
              <a:t>	The second area of my research is focused on creating operatic stage works, musical theatre productions and orchestra conducting. This involves all of the elements mentioned in my performance narrative but on a grander scale. The creation of an opera production requires many hundreds of hours of background study, the imagination of a visual artist, and the detailed analysis of a researcher. A production such as the spring 2008 UF Opera Theatre mounting of Gilbert and Sullivan’s </a:t>
            </a:r>
            <a:r>
              <a:rPr lang="en-US" sz="1000" i="1">
                <a:latin typeface="Calibri" pitchFamily="34" charset="0"/>
                <a:cs typeface="Times New Roman" pitchFamily="18" charset="0"/>
              </a:rPr>
              <a:t>The Mikado</a:t>
            </a:r>
            <a:r>
              <a:rPr lang="en-US" sz="1000">
                <a:latin typeface="Calibri" pitchFamily="34" charset="0"/>
                <a:cs typeface="Times New Roman" pitchFamily="18" charset="0"/>
              </a:rPr>
              <a:t> includes the examination of traditional Japanese set designs, costumes creation, and culture as well and the original 19</a:t>
            </a:r>
            <a:r>
              <a:rPr lang="en-US" sz="1000" baseline="30000">
                <a:latin typeface="Calibri" pitchFamily="34" charset="0"/>
                <a:cs typeface="Times New Roman" pitchFamily="18" charset="0"/>
              </a:rPr>
              <a:t>th</a:t>
            </a:r>
            <a:r>
              <a:rPr lang="en-US" sz="1000">
                <a:latin typeface="Calibri" pitchFamily="34" charset="0"/>
                <a:cs typeface="Times New Roman" pitchFamily="18" charset="0"/>
              </a:rPr>
              <a:t> century English production by the D’Oyly Carte company. It also requires analysis of contemporary settings and current trends in the arts as it relates to the particular work. These are only a few of the many areas which must be examined before the creative director can develop his conception of the piece. Numerous other considerations are then integrated to create the director’s concept of the stage work by balancing the visual elements, orchestral sound, vocal demands, dramatic components and technical aspects into a cohesive unit that brings the musical stage drama to life.  I have been creatively responsible for ten research performance projects since coming to The University of Florida ranging from contemporary pieces such as </a:t>
            </a:r>
            <a:r>
              <a:rPr lang="en-US" sz="1000" i="1">
                <a:latin typeface="Calibri" pitchFamily="34" charset="0"/>
                <a:cs typeface="Times New Roman" pitchFamily="18" charset="0"/>
              </a:rPr>
              <a:t>West Side Story </a:t>
            </a:r>
            <a:r>
              <a:rPr lang="en-US" sz="1000">
                <a:latin typeface="Calibri" pitchFamily="34" charset="0"/>
                <a:cs typeface="Times New Roman" pitchFamily="18" charset="0"/>
              </a:rPr>
              <a:t>(2007) and </a:t>
            </a:r>
            <a:r>
              <a:rPr lang="en-US" sz="1000" i="1">
                <a:latin typeface="Calibri" pitchFamily="34" charset="0"/>
                <a:cs typeface="Times New Roman" pitchFamily="18" charset="0"/>
              </a:rPr>
              <a:t>Hello Dolly </a:t>
            </a:r>
            <a:r>
              <a:rPr lang="en-US" sz="1000">
                <a:latin typeface="Calibri" pitchFamily="34" charset="0"/>
                <a:cs typeface="Times New Roman" pitchFamily="18" charset="0"/>
              </a:rPr>
              <a:t>(2005)</a:t>
            </a:r>
            <a:r>
              <a:rPr lang="en-US" sz="1000" i="1">
                <a:latin typeface="Calibri" pitchFamily="34" charset="0"/>
                <a:cs typeface="Times New Roman" pitchFamily="18" charset="0"/>
              </a:rPr>
              <a:t> </a:t>
            </a:r>
            <a:r>
              <a:rPr lang="en-US" sz="1000">
                <a:latin typeface="Calibri" pitchFamily="34" charset="0"/>
                <a:cs typeface="Times New Roman" pitchFamily="18" charset="0"/>
              </a:rPr>
              <a:t>to historically significant operatic works including Puccini’s </a:t>
            </a:r>
            <a:r>
              <a:rPr lang="en-US" sz="1000" i="1">
                <a:latin typeface="Calibri" pitchFamily="34" charset="0"/>
                <a:cs typeface="Times New Roman" pitchFamily="18" charset="0"/>
              </a:rPr>
              <a:t>Suor Angelica </a:t>
            </a:r>
            <a:r>
              <a:rPr lang="en-US" sz="1000">
                <a:latin typeface="Calibri" pitchFamily="34" charset="0"/>
                <a:cs typeface="Times New Roman" pitchFamily="18" charset="0"/>
              </a:rPr>
              <a:t>(2006), Verdi’s </a:t>
            </a:r>
            <a:r>
              <a:rPr lang="en-US" sz="1000" i="1">
                <a:latin typeface="Calibri" pitchFamily="34" charset="0"/>
                <a:cs typeface="Times New Roman" pitchFamily="18" charset="0"/>
              </a:rPr>
              <a:t>La Traviata </a:t>
            </a:r>
            <a:r>
              <a:rPr lang="en-US" sz="1000">
                <a:latin typeface="Calibri" pitchFamily="34" charset="0"/>
                <a:cs typeface="Times New Roman" pitchFamily="18" charset="0"/>
              </a:rPr>
              <a:t>(2007) and Puccini’s </a:t>
            </a:r>
            <a:r>
              <a:rPr lang="en-US" sz="1000" i="1">
                <a:latin typeface="Calibri" pitchFamily="34" charset="0"/>
                <a:cs typeface="Times New Roman" pitchFamily="18" charset="0"/>
              </a:rPr>
              <a:t>Tosca </a:t>
            </a:r>
            <a:r>
              <a:rPr lang="en-US" sz="1000">
                <a:latin typeface="Calibri" pitchFamily="34" charset="0"/>
                <a:cs typeface="Times New Roman" pitchFamily="18" charset="0"/>
              </a:rPr>
              <a:t>(2009).</a:t>
            </a:r>
            <a:endParaRPr lang="en-US" sz="1000">
              <a:latin typeface="Calibri" pitchFamily="34" charset="0"/>
            </a:endParaRPr>
          </a:p>
        </p:txBody>
      </p:sp>
      <p:sp>
        <p:nvSpPr>
          <p:cNvPr id="4" name="TextBox 3"/>
          <p:cNvSpPr txBox="1"/>
          <p:nvPr/>
        </p:nvSpPr>
        <p:spPr>
          <a:xfrm>
            <a:off x="7162800" y="152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a:t>
            </a:r>
          </a:p>
        </p:txBody>
      </p:sp>
      <p:sp>
        <p:nvSpPr>
          <p:cNvPr id="57349" name="TextBox 4"/>
          <p:cNvSpPr txBox="1">
            <a:spLocks noChangeArrowheads="1"/>
          </p:cNvSpPr>
          <p:nvPr/>
        </p:nvSpPr>
        <p:spPr bwMode="auto">
          <a:xfrm>
            <a:off x="228600" y="304800"/>
            <a:ext cx="6324600" cy="400050"/>
          </a:xfrm>
          <a:prstGeom prst="rect">
            <a:avLst/>
          </a:prstGeom>
          <a:noFill/>
          <a:ln w="9525">
            <a:noFill/>
            <a:miter lim="800000"/>
            <a:headEnd/>
            <a:tailEnd/>
          </a:ln>
        </p:spPr>
        <p:txBody>
          <a:bodyPr>
            <a:spAutoFit/>
          </a:bodyPr>
          <a:lstStyle/>
          <a:p>
            <a:r>
              <a:rPr lang="en-US" b="1"/>
              <a:t>13. RESEARCH NARRATIVE (ALL FACULTY)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762000" y="914400"/>
            <a:ext cx="8077200" cy="4524375"/>
          </a:xfrm>
          <a:prstGeom prst="rect">
            <a:avLst/>
          </a:prstGeom>
          <a:noFill/>
          <a:ln w="9525">
            <a:noFill/>
            <a:miter lim="800000"/>
            <a:headEnd/>
            <a:tailEnd/>
          </a:ln>
        </p:spPr>
        <p:txBody>
          <a:bodyPr>
            <a:spAutoFit/>
          </a:bodyPr>
          <a:lstStyle/>
          <a:p>
            <a:r>
              <a:rPr lang="en-US" sz="2400" b="1"/>
              <a:t>14.  CREATIVE WORKS OR ACTIVITIES </a:t>
            </a:r>
          </a:p>
          <a:p>
            <a:endParaRPr lang="en-US" sz="2400"/>
          </a:p>
          <a:p>
            <a:r>
              <a:rPr lang="en-US" sz="2400"/>
              <a:t>Should be </a:t>
            </a:r>
            <a:r>
              <a:rPr lang="en-US" sz="2400" u="sng"/>
              <a:t>listed in reverse chronological order</a:t>
            </a:r>
            <a:r>
              <a:rPr lang="en-US" sz="2400"/>
              <a:t>. </a:t>
            </a:r>
          </a:p>
          <a:p>
            <a:endParaRPr lang="en-US" sz="2400"/>
          </a:p>
          <a:p>
            <a:r>
              <a:rPr lang="en-US" sz="2400"/>
              <a:t>This area should be used to list exhibitions, concerts, performances, commissioned works, audio/visual materials developed, software written, cultivars developed, or other similar creative works in reverse chronological order. Listings are to include date(s). </a:t>
            </a:r>
          </a:p>
          <a:p>
            <a:endParaRPr lang="en-US" sz="2400"/>
          </a:p>
          <a:p>
            <a:r>
              <a:rPr lang="en-US" sz="2400"/>
              <a:t>Published critical reviews </a:t>
            </a:r>
            <a:r>
              <a:rPr lang="en-US" sz="2400" i="1"/>
              <a:t>of these </a:t>
            </a:r>
            <a:r>
              <a:rPr lang="en-US" sz="2400"/>
              <a:t>creative works should be included in this section.</a:t>
            </a:r>
            <a:r>
              <a:rPr lang="en-US" sz="2400" b="1"/>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381000"/>
            <a:ext cx="7924800" cy="6616700"/>
          </a:xfrm>
          <a:prstGeom prst="rect">
            <a:avLst/>
          </a:prstGeom>
          <a:noFill/>
          <a:ln w="9525">
            <a:noFill/>
            <a:miter lim="800000"/>
            <a:headEnd/>
            <a:tailEnd/>
          </a:ln>
        </p:spPr>
        <p:txBody>
          <a:bodyPr>
            <a:spAutoFit/>
          </a:bodyPr>
          <a:lstStyle/>
          <a:p>
            <a:r>
              <a:rPr lang="en-US" sz="2400" b="1"/>
              <a:t>You</a:t>
            </a:r>
            <a:r>
              <a:rPr lang="en-US" sz="2400"/>
              <a:t> are responsible for preparing the Packet:</a:t>
            </a:r>
          </a:p>
          <a:p>
            <a:endParaRPr lang="en-US" sz="2400"/>
          </a:p>
          <a:p>
            <a:pPr marL="857250" lvl="1" indent="-400050">
              <a:buFont typeface="Wingdings" pitchFamily="2" charset="2"/>
              <a:buChar char="v"/>
            </a:pPr>
            <a:r>
              <a:rPr lang="en-US" sz="2400"/>
              <a:t> Use current year’s T&amp;P Guidelines material</a:t>
            </a:r>
          </a:p>
          <a:p>
            <a:pPr marL="857250" lvl="1" indent="-400050"/>
            <a:r>
              <a:rPr lang="en-US" sz="2400"/>
              <a:t>	(</a:t>
            </a:r>
            <a:r>
              <a:rPr lang="en-US" sz="2400" u="sng"/>
              <a:t>www.aa.ufl.edu/tenure/2008-09/TPGuidelines2008-09.pdf</a:t>
            </a:r>
            <a:r>
              <a:rPr lang="en-US" sz="2400"/>
              <a:t>)</a:t>
            </a:r>
          </a:p>
          <a:p>
            <a:pPr marL="1257300" lvl="2" indent="-400050">
              <a:buFont typeface="Courier New" pitchFamily="49" charset="0"/>
              <a:buChar char="o"/>
            </a:pPr>
            <a:r>
              <a:rPr lang="en-US" sz="2400"/>
              <a:t>The College provides a convenient template at </a:t>
            </a:r>
            <a:r>
              <a:rPr lang="en-US" sz="2400" u="sng"/>
              <a:t>www.arts.ufl.edu/resources/TenurePromotion/about.asp</a:t>
            </a:r>
          </a:p>
          <a:p>
            <a:pPr marL="857250" lvl="1" indent="-400050">
              <a:buFont typeface="Wingdings" pitchFamily="2" charset="2"/>
              <a:buChar char="v"/>
            </a:pPr>
            <a:r>
              <a:rPr lang="en-US" sz="2400"/>
              <a:t> Include any support materials as permitted</a:t>
            </a:r>
          </a:p>
          <a:p>
            <a:endParaRPr lang="en-US" sz="2400"/>
          </a:p>
          <a:p>
            <a:endParaRPr lang="en-US" sz="2400"/>
          </a:p>
          <a:p>
            <a:endParaRPr lang="en-US" sz="2400"/>
          </a:p>
          <a:p>
            <a:endParaRPr lang="en-US" sz="2400"/>
          </a:p>
          <a:p>
            <a:endParaRPr lang="en-US" sz="2400"/>
          </a:p>
          <a:p>
            <a:r>
              <a:rPr lang="en-US" sz="2400" b="1"/>
              <a:t>Deadline for submission </a:t>
            </a:r>
            <a:r>
              <a:rPr lang="en-US" sz="2400"/>
              <a:t>is set by the School Director, and s/he will notify you of that date.</a:t>
            </a:r>
          </a:p>
          <a:p>
            <a:endParaRPr lang="en-US"/>
          </a:p>
          <a:p>
            <a:endParaRPr lang="en-US"/>
          </a:p>
        </p:txBody>
      </p:sp>
      <p:sp>
        <p:nvSpPr>
          <p:cNvPr id="3" name="Explosion 2 2"/>
          <p:cNvSpPr/>
          <p:nvPr/>
        </p:nvSpPr>
        <p:spPr>
          <a:xfrm rot="303697">
            <a:off x="4114800" y="3429000"/>
            <a:ext cx="5029200" cy="220980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C00000"/>
              </a:solidFill>
            </a:endParaRPr>
          </a:p>
        </p:txBody>
      </p:sp>
      <p:sp>
        <p:nvSpPr>
          <p:cNvPr id="21508" name="TextBox 3"/>
          <p:cNvSpPr txBox="1">
            <a:spLocks noChangeArrowheads="1"/>
          </p:cNvSpPr>
          <p:nvPr/>
        </p:nvSpPr>
        <p:spPr bwMode="auto">
          <a:xfrm>
            <a:off x="4648200" y="4038600"/>
            <a:ext cx="3689350" cy="1077913"/>
          </a:xfrm>
          <a:prstGeom prst="rect">
            <a:avLst/>
          </a:prstGeom>
          <a:noFill/>
          <a:ln w="9525">
            <a:noFill/>
            <a:miter lim="800000"/>
            <a:headEnd/>
            <a:tailEnd/>
          </a:ln>
        </p:spPr>
        <p:txBody>
          <a:bodyPr>
            <a:spAutoFit/>
          </a:bodyPr>
          <a:lstStyle/>
          <a:p>
            <a:pPr algn="ctr"/>
            <a:r>
              <a:rPr lang="en-US" sz="1600" b="1">
                <a:solidFill>
                  <a:srgbClr val="C00000"/>
                </a:solidFill>
              </a:rPr>
              <a:t>Start a “File” to put copies</a:t>
            </a:r>
          </a:p>
          <a:p>
            <a:pPr algn="ctr"/>
            <a:r>
              <a:rPr lang="en-US" sz="1600" b="1">
                <a:solidFill>
                  <a:srgbClr val="C00000"/>
                </a:solidFill>
              </a:rPr>
              <a:t>of the information &amp; materials</a:t>
            </a:r>
          </a:p>
          <a:p>
            <a:pPr algn="ctr"/>
            <a:r>
              <a:rPr lang="en-US" sz="1600" b="1">
                <a:solidFill>
                  <a:srgbClr val="C00000"/>
                </a:solidFill>
              </a:rPr>
              <a:t>required when it comes time to</a:t>
            </a:r>
          </a:p>
          <a:p>
            <a:pPr algn="ctr"/>
            <a:r>
              <a:rPr lang="en-US" sz="1600" b="1">
                <a:solidFill>
                  <a:srgbClr val="C00000"/>
                </a:solidFill>
              </a:rPr>
              <a:t>complete the T&amp;P Packet.</a:t>
            </a:r>
            <a:endParaRPr lang="en-US" b="1">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33400" y="381000"/>
            <a:ext cx="8153400" cy="990600"/>
          </a:xfrm>
        </p:spPr>
        <p:txBody>
          <a:bodyPr/>
          <a:lstStyle/>
          <a:p>
            <a:pPr eaLnBrk="1" hangingPunct="1"/>
            <a:r>
              <a:rPr lang="en-US" b="1" smtClean="0"/>
              <a:t>14. CREATIVE WORKS AND ACTIVITIES</a:t>
            </a:r>
          </a:p>
        </p:txBody>
      </p:sp>
      <p:graphicFrame>
        <p:nvGraphicFramePr>
          <p:cNvPr id="2050" name="Object 3"/>
          <p:cNvGraphicFramePr>
            <a:graphicFrameLocks noChangeAspect="1"/>
          </p:cNvGraphicFramePr>
          <p:nvPr>
            <p:ph idx="1"/>
          </p:nvPr>
        </p:nvGraphicFramePr>
        <p:xfrm>
          <a:off x="990600" y="1274763"/>
          <a:ext cx="5202238" cy="4487862"/>
        </p:xfrm>
        <a:graphic>
          <a:graphicData uri="http://schemas.openxmlformats.org/presentationml/2006/ole">
            <p:oleObj spid="_x0000_s2050" name="Document" r:id="rId3" imgW="5491445" imgH="4475297" progId="Word.Document.8">
              <p:embed/>
            </p:oleObj>
          </a:graphicData>
        </a:graphic>
      </p:graphicFrame>
      <p:grpSp>
        <p:nvGrpSpPr>
          <p:cNvPr id="2052" name="Group 5"/>
          <p:cNvGrpSpPr>
            <a:grpSpLocks/>
          </p:cNvGrpSpPr>
          <p:nvPr/>
        </p:nvGrpSpPr>
        <p:grpSpPr bwMode="auto">
          <a:xfrm>
            <a:off x="5562600" y="4495800"/>
            <a:ext cx="2895600" cy="1371600"/>
            <a:chOff x="3936" y="2976"/>
            <a:chExt cx="1273" cy="1330"/>
          </a:xfrm>
        </p:grpSpPr>
        <p:sp>
          <p:nvSpPr>
            <p:cNvPr id="157702" name="Document"/>
            <p:cNvSpPr>
              <a:spLocks noEditPoints="1" noChangeArrowheads="1"/>
            </p:cNvSpPr>
            <p:nvPr/>
          </p:nvSpPr>
          <p:spPr bwMode="auto">
            <a:xfrm>
              <a:off x="3936" y="2976"/>
              <a:ext cx="1200" cy="115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p>
          </p:txBody>
        </p:sp>
        <p:sp>
          <p:nvSpPr>
            <p:cNvPr id="2057" name="Text Box 7"/>
            <p:cNvSpPr txBox="1">
              <a:spLocks noChangeArrowheads="1"/>
            </p:cNvSpPr>
            <p:nvPr/>
          </p:nvSpPr>
          <p:spPr bwMode="auto">
            <a:xfrm>
              <a:off x="4227" y="2976"/>
              <a:ext cx="982" cy="1330"/>
            </a:xfrm>
            <a:prstGeom prst="rect">
              <a:avLst/>
            </a:prstGeom>
            <a:noFill/>
            <a:ln w="9525">
              <a:noFill/>
              <a:miter lim="800000"/>
              <a:headEnd/>
              <a:tailEnd/>
            </a:ln>
          </p:spPr>
          <p:txBody>
            <a:bodyPr>
              <a:spAutoFit/>
            </a:bodyPr>
            <a:lstStyle/>
            <a:p>
              <a:r>
                <a:rPr lang="en-US" sz="1600" b="1"/>
                <a:t>May want to add: “Invited” or “Juried” designation to appropriate  activities        </a:t>
              </a:r>
            </a:p>
            <a:p>
              <a:pPr>
                <a:spcBef>
                  <a:spcPct val="50000"/>
                </a:spcBef>
              </a:pPr>
              <a:endParaRPr lang="en-US" sz="1600" b="1"/>
            </a:p>
          </p:txBody>
        </p:sp>
      </p:grpSp>
      <p:sp>
        <p:nvSpPr>
          <p:cNvPr id="10" name="TextBox 9"/>
          <p:cNvSpPr txBox="1"/>
          <p:nvPr/>
        </p:nvSpPr>
        <p:spPr>
          <a:xfrm>
            <a:off x="7162800" y="533400"/>
            <a:ext cx="1524000" cy="646331"/>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p>
          <a:p>
            <a:pPr algn="ctr">
              <a:defRPr/>
            </a:pPr>
            <a:r>
              <a:rPr lang="en-US" sz="1800" dirty="0"/>
              <a:t>Headings</a:t>
            </a:r>
            <a:endParaRPr lang="en-US"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newerscan031"/>
          <p:cNvPicPr>
            <a:picLocks noChangeAspect="1" noChangeArrowheads="1"/>
          </p:cNvPicPr>
          <p:nvPr/>
        </p:nvPicPr>
        <p:blipFill>
          <a:blip r:embed="rId2"/>
          <a:srcRect/>
          <a:stretch>
            <a:fillRect/>
          </a:stretch>
        </p:blipFill>
        <p:spPr bwMode="auto">
          <a:xfrm>
            <a:off x="228600" y="457200"/>
            <a:ext cx="8001000" cy="6248400"/>
          </a:xfrm>
          <a:prstGeom prst="rect">
            <a:avLst/>
          </a:prstGeom>
          <a:noFill/>
          <a:ln w="9525">
            <a:noFill/>
            <a:miter lim="800000"/>
            <a:headEnd/>
            <a:tailEnd/>
          </a:ln>
        </p:spPr>
      </p:pic>
      <p:sp>
        <p:nvSpPr>
          <p:cNvPr id="61442" name="Text Box 6"/>
          <p:cNvSpPr txBox="1">
            <a:spLocks noChangeArrowheads="1"/>
          </p:cNvSpPr>
          <p:nvPr/>
        </p:nvSpPr>
        <p:spPr bwMode="auto">
          <a:xfrm>
            <a:off x="304800" y="152400"/>
            <a:ext cx="6400800" cy="396875"/>
          </a:xfrm>
          <a:prstGeom prst="rect">
            <a:avLst/>
          </a:prstGeom>
          <a:noFill/>
          <a:ln w="9525">
            <a:noFill/>
            <a:miter lim="800000"/>
            <a:headEnd/>
            <a:tailEnd/>
          </a:ln>
        </p:spPr>
        <p:txBody>
          <a:bodyPr>
            <a:spAutoFit/>
          </a:bodyPr>
          <a:lstStyle/>
          <a:p>
            <a:pPr>
              <a:spcBef>
                <a:spcPct val="50000"/>
              </a:spcBef>
            </a:pPr>
            <a:r>
              <a:rPr lang="en-US" b="1"/>
              <a:t>14.  CREATIVE WORKS OR ACTIVITIES</a:t>
            </a:r>
          </a:p>
        </p:txBody>
      </p:sp>
      <p:sp>
        <p:nvSpPr>
          <p:cNvPr id="4" name="TextBox 3"/>
          <p:cNvSpPr txBox="1"/>
          <p:nvPr/>
        </p:nvSpPr>
        <p:spPr>
          <a:xfrm>
            <a:off x="7239000" y="152400"/>
            <a:ext cx="16002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 Two</a:t>
            </a:r>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381000" y="838200"/>
            <a:ext cx="8229600" cy="258763"/>
          </a:xfrm>
        </p:spPr>
        <p:txBody>
          <a:bodyPr/>
          <a:lstStyle/>
          <a:p>
            <a:pPr eaLnBrk="1" hangingPunct="1"/>
            <a:r>
              <a:rPr lang="en-US" b="1" smtClean="0"/>
              <a:t>14. CREATIVE WORKS OR ACTIVITIES</a:t>
            </a:r>
            <a:br>
              <a:rPr lang="en-US" b="1" smtClean="0"/>
            </a:br>
            <a:r>
              <a:rPr lang="en-US" sz="1800" b="1" smtClean="0"/>
              <a:t/>
            </a:r>
            <a:br>
              <a:rPr lang="en-US" sz="1800" b="1" smtClean="0"/>
            </a:br>
            <a:endParaRPr lang="en-US" sz="1800" b="1" smtClean="0"/>
          </a:p>
        </p:txBody>
      </p:sp>
      <p:sp>
        <p:nvSpPr>
          <p:cNvPr id="5" name="TextBox 4"/>
          <p:cNvSpPr txBox="1"/>
          <p:nvPr/>
        </p:nvSpPr>
        <p:spPr>
          <a:xfrm>
            <a:off x="6781800" y="152400"/>
            <a:ext cx="16764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Three</a:t>
            </a:r>
          </a:p>
        </p:txBody>
      </p:sp>
      <p:sp>
        <p:nvSpPr>
          <p:cNvPr id="62469" name="Content Placeholder 5"/>
          <p:cNvSpPr>
            <a:spLocks noGrp="1"/>
          </p:cNvSpPr>
          <p:nvPr>
            <p:ph idx="1"/>
          </p:nvPr>
        </p:nvSpPr>
        <p:spPr>
          <a:xfrm>
            <a:off x="838200" y="990600"/>
            <a:ext cx="7010400" cy="5562600"/>
          </a:xfrm>
        </p:spPr>
        <p:txBody>
          <a:bodyPr/>
          <a:lstStyle/>
          <a:p>
            <a:r>
              <a:rPr lang="en-US" sz="1600" b="1" smtClean="0"/>
              <a:t>Section Contents:</a:t>
            </a:r>
            <a:endParaRPr lang="en-US" sz="1600" smtClean="0"/>
          </a:p>
          <a:p>
            <a:r>
              <a:rPr lang="en-US" sz="1600" b="1" smtClean="0"/>
              <a:t>	 </a:t>
            </a:r>
            <a:r>
              <a:rPr lang="en-US" sz="1600" smtClean="0"/>
              <a:t> Compositions</a:t>
            </a:r>
          </a:p>
          <a:p>
            <a:r>
              <a:rPr lang="en-US" sz="1600" smtClean="0"/>
              <a:t>	  Commissioned Compositions</a:t>
            </a:r>
          </a:p>
          <a:p>
            <a:r>
              <a:rPr lang="en-US" sz="1600" smtClean="0"/>
              <a:t>	  Recordings: Compact Discs and Records</a:t>
            </a:r>
          </a:p>
          <a:p>
            <a:r>
              <a:rPr lang="en-US" sz="1600" smtClean="0"/>
              <a:t>	  Web-published MP3 Radio Programs</a:t>
            </a:r>
          </a:p>
          <a:p>
            <a:r>
              <a:rPr lang="en-US" sz="1600" smtClean="0"/>
              <a:t>	  Selected Guest Composer Residencies</a:t>
            </a:r>
          </a:p>
          <a:p>
            <a:r>
              <a:rPr lang="en-US" sz="1600" smtClean="0"/>
              <a:t>	  Reviews of Recordings and Performances of Compositions</a:t>
            </a:r>
          </a:p>
          <a:p>
            <a:r>
              <a:rPr lang="en-US" sz="1600" smtClean="0"/>
              <a:t>	  Web-published College Courses Referencing Music by Tom Jones</a:t>
            </a:r>
          </a:p>
          <a:p>
            <a:r>
              <a:rPr lang="en-US" sz="1600" smtClean="0"/>
              <a:t>	  Selected Performances of Compositions</a:t>
            </a:r>
          </a:p>
          <a:p>
            <a:r>
              <a:rPr lang="en-US" sz="1600" smtClean="0"/>
              <a:t>	  Composer-authored Software</a:t>
            </a:r>
          </a:p>
          <a:p>
            <a:r>
              <a:rPr lang="en-US" sz="1600" smtClean="0"/>
              <a:t>	  Compact Disc Compilations I and II:  Listing and Program Notes</a:t>
            </a:r>
          </a:p>
          <a:p>
            <a:r>
              <a:rPr lang="en-US" sz="1600" smtClean="0"/>
              <a:t> </a:t>
            </a:r>
          </a:p>
          <a:p>
            <a:r>
              <a:rPr lang="en-US" sz="1600" b="1" smtClean="0"/>
              <a:t>Compositions</a:t>
            </a:r>
            <a:endParaRPr lang="en-US" sz="1600" smtClean="0"/>
          </a:p>
          <a:p>
            <a:r>
              <a:rPr lang="en-US" sz="1600" i="1" smtClean="0"/>
              <a:t>Traumerei Machine (2007) for eight-channel digital media.</a:t>
            </a:r>
            <a:endParaRPr lang="en-US" sz="1600" smtClean="0"/>
          </a:p>
          <a:p>
            <a:r>
              <a:rPr lang="en-US" sz="1600" i="1" smtClean="0"/>
              <a:t>Hair of the Bow (2006) for eight-channel digital media.</a:t>
            </a:r>
            <a:endParaRPr lang="en-US" sz="1600" smtClean="0"/>
          </a:p>
          <a:p>
            <a:r>
              <a:rPr lang="en-US" sz="1600" i="1" smtClean="0"/>
              <a:t>Adolescent Aulos (2005) for eight-channel digital media.</a:t>
            </a:r>
            <a:endParaRPr lang="en-US" sz="1600" smtClean="0"/>
          </a:p>
          <a:p>
            <a:r>
              <a:rPr lang="en-US" sz="1600" i="1" smtClean="0"/>
              <a:t>Infant Aulos (2004) for two-channel digital media.</a:t>
            </a:r>
            <a:endParaRPr lang="en-US" sz="1600" smtClean="0"/>
          </a:p>
          <a:p>
            <a:r>
              <a:rPr lang="en-US" sz="1600" i="1" smtClean="0"/>
              <a:t>Aulos (2003) for data gloves and computer.</a:t>
            </a:r>
            <a:endParaRPr lang="en-US" sz="1600" smtClean="0"/>
          </a:p>
          <a:p>
            <a:r>
              <a:rPr lang="en-US" sz="1600" i="1" smtClean="0"/>
              <a:t>              </a:t>
            </a:r>
            <a:r>
              <a:rPr lang="en-US" sz="1600" smtClean="0"/>
              <a:t>Etc.</a:t>
            </a:r>
          </a:p>
          <a:p>
            <a:endParaRPr lang="en-US" sz="16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914400" y="914400"/>
            <a:ext cx="7315200" cy="2308225"/>
          </a:xfrm>
          <a:prstGeom prst="rect">
            <a:avLst/>
          </a:prstGeom>
          <a:noFill/>
          <a:ln w="9525">
            <a:noFill/>
            <a:miter lim="800000"/>
            <a:headEnd/>
            <a:tailEnd/>
          </a:ln>
        </p:spPr>
        <p:txBody>
          <a:bodyPr>
            <a:spAutoFit/>
          </a:bodyPr>
          <a:lstStyle/>
          <a:p>
            <a:r>
              <a:rPr lang="en-US" sz="2400" b="1"/>
              <a:t>15.  PATENTS AND COPYRIGHTS</a:t>
            </a:r>
          </a:p>
          <a:p>
            <a:endParaRPr lang="en-US" sz="2400"/>
          </a:p>
          <a:p>
            <a:r>
              <a:rPr lang="en-US" sz="2400"/>
              <a:t>Should be listed in </a:t>
            </a:r>
            <a:r>
              <a:rPr lang="en-US" sz="2400" u="sng"/>
              <a:t>reverse chronological order</a:t>
            </a:r>
            <a:r>
              <a:rPr lang="en-US" sz="2400"/>
              <a:t>. Please include date(s) with each item and give an indication of the significance of its (their) contribution to the profession.</a:t>
            </a:r>
            <a:r>
              <a:rPr lang="en-US" sz="2400" b="1"/>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914400" y="1524000"/>
            <a:ext cx="7772400" cy="914400"/>
          </a:xfrm>
        </p:spPr>
        <p:txBody>
          <a:bodyPr/>
          <a:lstStyle/>
          <a:p>
            <a:pPr eaLnBrk="1" hangingPunct="1"/>
            <a:r>
              <a:rPr lang="en-US" b="1" smtClean="0">
                <a:solidFill>
                  <a:schemeClr val="tx1"/>
                </a:solidFill>
              </a:rPr>
              <a:t>15.</a:t>
            </a:r>
            <a:r>
              <a:rPr lang="en-US" smtClean="0">
                <a:solidFill>
                  <a:schemeClr val="tx1"/>
                </a:solidFill>
              </a:rPr>
              <a:t>   </a:t>
            </a:r>
            <a:r>
              <a:rPr lang="en-US" b="1" smtClean="0">
                <a:solidFill>
                  <a:schemeClr val="tx1"/>
                </a:solidFill>
              </a:rPr>
              <a:t>PATENTS AND COPYRIGHTS</a:t>
            </a:r>
            <a:br>
              <a:rPr lang="en-US" b="1" smtClean="0">
                <a:solidFill>
                  <a:schemeClr val="tx1"/>
                </a:solidFill>
              </a:rPr>
            </a:br>
            <a:r>
              <a:rPr lang="en-US" b="1" smtClean="0">
                <a:solidFill>
                  <a:schemeClr val="tx1"/>
                </a:solidFill>
              </a:rPr>
              <a:t/>
            </a:r>
            <a:br>
              <a:rPr lang="en-US" b="1" smtClean="0">
                <a:solidFill>
                  <a:schemeClr val="tx1"/>
                </a:solidFill>
              </a:rPr>
            </a:br>
            <a:r>
              <a:rPr lang="en-US" b="1" smtClean="0">
                <a:solidFill>
                  <a:schemeClr val="tx1"/>
                </a:solidFill>
              </a:rPr>
              <a:t>        </a:t>
            </a:r>
            <a:r>
              <a:rPr lang="en-US" smtClean="0">
                <a:solidFill>
                  <a:schemeClr val="tx1"/>
                </a:solidFill>
              </a:rPr>
              <a:t>NONE</a:t>
            </a:r>
            <a:endParaRPr lang="en-US" sz="1800" smtClean="0">
              <a:solidFill>
                <a:schemeClr val="tx1"/>
              </a:solidFill>
            </a:endParaRPr>
          </a:p>
        </p:txBody>
      </p:sp>
      <p:sp>
        <p:nvSpPr>
          <p:cNvPr id="3" name="TextBox 2"/>
          <p:cNvSpPr txBox="1"/>
          <p:nvPr/>
        </p:nvSpPr>
        <p:spPr>
          <a:xfrm>
            <a:off x="7010400" y="6096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9" name="Rectangle 8"/>
          <p:cNvSpPr/>
          <p:nvPr/>
        </p:nvSpPr>
        <p:spPr>
          <a:xfrm>
            <a:off x="2895600" y="914400"/>
            <a:ext cx="42672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58" name="Rectangle 4"/>
          <p:cNvSpPr>
            <a:spLocks noChangeArrowheads="1"/>
          </p:cNvSpPr>
          <p:nvPr/>
        </p:nvSpPr>
        <p:spPr bwMode="auto">
          <a:xfrm>
            <a:off x="381000" y="228600"/>
            <a:ext cx="8534400" cy="5694363"/>
          </a:xfrm>
          <a:prstGeom prst="rect">
            <a:avLst/>
          </a:prstGeom>
          <a:noFill/>
          <a:ln w="9525">
            <a:noFill/>
            <a:miter lim="800000"/>
            <a:headEnd/>
            <a:tailEnd/>
          </a:ln>
        </p:spPr>
        <p:txBody>
          <a:bodyPr>
            <a:spAutoFit/>
          </a:bodyPr>
          <a:lstStyle/>
          <a:p>
            <a:pPr marL="342900" indent="-342900">
              <a:defRPr/>
            </a:pPr>
            <a:r>
              <a:rPr lang="en-US" b="1" dirty="0"/>
              <a:t>16.  PUBLICATIONS</a:t>
            </a:r>
          </a:p>
          <a:p>
            <a:pPr>
              <a:defRPr/>
            </a:pPr>
            <a:r>
              <a:rPr lang="en-US" dirty="0"/>
              <a:t>S</a:t>
            </a:r>
            <a:r>
              <a:rPr lang="en-US" sz="1800" dirty="0"/>
              <a:t>hould </a:t>
            </a:r>
            <a:r>
              <a:rPr lang="en-US" sz="1800" dirty="0"/>
              <a:t>be listed in </a:t>
            </a:r>
            <a:r>
              <a:rPr lang="en-US" sz="1800" u="sng" dirty="0"/>
              <a:t>reverse chronological order</a:t>
            </a:r>
            <a:r>
              <a:rPr lang="en-US" sz="1800" dirty="0"/>
              <a:t>, beginning with the most recent publication and going backwards</a:t>
            </a:r>
            <a:r>
              <a:rPr lang="en-US" sz="1800" i="1" dirty="0"/>
              <a:t>.</a:t>
            </a:r>
            <a:r>
              <a:rPr lang="en-US" sz="1800" dirty="0"/>
              <a:t> </a:t>
            </a:r>
            <a:r>
              <a:rPr lang="en-US" sz="1800" dirty="0"/>
              <a:t>The format of the citation is the nominee’s choice, </a:t>
            </a:r>
            <a:r>
              <a:rPr lang="en-US" sz="1800" dirty="0"/>
              <a:t>but should contain the information requested below. Please include the names of all authors. The name(s) of the senior/principal author(s) is/are to be underlined.</a:t>
            </a:r>
          </a:p>
          <a:p>
            <a:pPr>
              <a:defRPr/>
            </a:pPr>
            <a:endParaRPr lang="en-US" sz="1800" dirty="0"/>
          </a:p>
          <a:p>
            <a:pPr marL="285750" indent="-285750">
              <a:defRPr/>
            </a:pPr>
            <a:r>
              <a:rPr lang="en-US" sz="1800" dirty="0"/>
              <a:t>a</a:t>
            </a:r>
            <a:r>
              <a:rPr lang="en-US" sz="1800" dirty="0"/>
              <a:t>.	Books</a:t>
            </a:r>
            <a:r>
              <a:rPr lang="en-US" sz="1800" dirty="0"/>
              <a:t>, Sole Author (Title, Publisher, Place of Publication, Date, Inclusive Pages) </a:t>
            </a:r>
          </a:p>
          <a:p>
            <a:pPr marL="285750" indent="-285750">
              <a:defRPr/>
            </a:pPr>
            <a:r>
              <a:rPr lang="en-US" sz="1800" dirty="0"/>
              <a:t>b. </a:t>
            </a:r>
            <a:r>
              <a:rPr lang="en-US" sz="1800" dirty="0"/>
              <a:t>	Books</a:t>
            </a:r>
            <a:r>
              <a:rPr lang="en-US" sz="1800" dirty="0"/>
              <a:t>, Co-authored (Co-author(s), Title, Publisher, Place of Publication, Date, </a:t>
            </a:r>
            <a:r>
              <a:rPr lang="en-US" sz="1800" dirty="0"/>
              <a:t>Inclusive </a:t>
            </a:r>
            <a:r>
              <a:rPr lang="en-US" sz="1800" dirty="0"/>
              <a:t>Pages) </a:t>
            </a:r>
          </a:p>
          <a:p>
            <a:pPr marL="285750" indent="-285750">
              <a:defRPr/>
            </a:pPr>
            <a:r>
              <a:rPr lang="en-US" sz="1800" dirty="0"/>
              <a:t>c</a:t>
            </a:r>
            <a:r>
              <a:rPr lang="en-US" sz="1800" dirty="0"/>
              <a:t>.	Books</a:t>
            </a:r>
            <a:r>
              <a:rPr lang="en-US" sz="1800" dirty="0"/>
              <a:t>, Edited (Editor, Co-editor(s), Title, Publisher, Place of Publication, Date, </a:t>
            </a:r>
            <a:r>
              <a:rPr lang="en-US" sz="1800" dirty="0"/>
              <a:t>Inclusive </a:t>
            </a:r>
            <a:r>
              <a:rPr lang="en-US" sz="1800" dirty="0"/>
              <a:t>Pages) </a:t>
            </a:r>
          </a:p>
          <a:p>
            <a:pPr marL="285750" indent="-285750">
              <a:defRPr/>
            </a:pPr>
            <a:r>
              <a:rPr lang="en-US" sz="1800" dirty="0"/>
              <a:t>d</a:t>
            </a:r>
            <a:r>
              <a:rPr lang="en-US" sz="1800" dirty="0"/>
              <a:t>.	Books</a:t>
            </a:r>
            <a:r>
              <a:rPr lang="en-US" sz="1800" dirty="0"/>
              <a:t>, Contributor of Chapter(s) (Author, Co-author(s), Title of Book and Chapter</a:t>
            </a:r>
            <a:r>
              <a:rPr lang="en-US" sz="1800" dirty="0"/>
              <a:t>, Publisher</a:t>
            </a:r>
            <a:r>
              <a:rPr lang="en-US" sz="1800" dirty="0"/>
              <a:t>, Place of Publication, Date, Inclusive Pages) </a:t>
            </a:r>
          </a:p>
          <a:p>
            <a:pPr marL="285750" indent="-285750">
              <a:defRPr/>
            </a:pPr>
            <a:r>
              <a:rPr lang="en-US" sz="1800" dirty="0"/>
              <a:t>e. </a:t>
            </a:r>
            <a:r>
              <a:rPr lang="en-US" sz="1800" dirty="0"/>
              <a:t>	Monographs </a:t>
            </a:r>
            <a:r>
              <a:rPr lang="en-US" sz="1800" dirty="0"/>
              <a:t>(Author, Co-author(s), Title, Series of Volume, is applicable, Publisher, </a:t>
            </a:r>
            <a:r>
              <a:rPr lang="en-US" sz="1800" dirty="0"/>
              <a:t>Place </a:t>
            </a:r>
            <a:r>
              <a:rPr lang="en-US" sz="1800" dirty="0"/>
              <a:t>of Publication, Date, Inclusive Pages) </a:t>
            </a:r>
          </a:p>
          <a:p>
            <a:pPr marL="285750" indent="-285750">
              <a:defRPr/>
            </a:pPr>
            <a:r>
              <a:rPr lang="en-US" sz="1800" dirty="0"/>
              <a:t>f. </a:t>
            </a:r>
            <a:r>
              <a:rPr lang="en-US" sz="1800" dirty="0"/>
              <a:t>	Refereed </a:t>
            </a:r>
            <a:r>
              <a:rPr lang="en-US" sz="1800" dirty="0"/>
              <a:t>Publications (Author, Co-author(s), Title, Name of Journal, Publication, etc., Volume, Date, Inclusive Pages) </a:t>
            </a:r>
          </a:p>
          <a:p>
            <a:pPr marL="342900" indent="-342900">
              <a:defRPr/>
            </a:pPr>
            <a:r>
              <a:rPr lang="en-US" sz="1800" dirty="0"/>
              <a:t>g.	Non-refereed </a:t>
            </a:r>
            <a:r>
              <a:rPr lang="en-US" sz="1800" dirty="0"/>
              <a:t>Publications (Author, Co-author(s), Title, Name of Journal, Bulletin, </a:t>
            </a:r>
            <a:r>
              <a:rPr lang="en-US" sz="1800" dirty="0"/>
              <a:t>Circular</a:t>
            </a:r>
            <a:r>
              <a:rPr lang="en-US" sz="1800" dirty="0"/>
              <a:t>, etc., Volume, Date, Inclusive Pages) </a:t>
            </a:r>
            <a:endParaRPr lang="en-US" sz="1800" dirty="0"/>
          </a:p>
          <a:p>
            <a:pPr marL="342900" indent="-342900">
              <a:defRPr/>
            </a:pPr>
            <a:r>
              <a:rPr lang="en-US" sz="1800" dirty="0"/>
              <a:t>	(continued…)</a:t>
            </a:r>
            <a:endParaRPr lang="en-US" sz="1800" dirty="0"/>
          </a:p>
        </p:txBody>
      </p:sp>
      <p:grpSp>
        <p:nvGrpSpPr>
          <p:cNvPr id="65540" name="Group 6"/>
          <p:cNvGrpSpPr>
            <a:grpSpLocks/>
          </p:cNvGrpSpPr>
          <p:nvPr/>
        </p:nvGrpSpPr>
        <p:grpSpPr bwMode="auto">
          <a:xfrm>
            <a:off x="2438400" y="1752600"/>
            <a:ext cx="5638800" cy="228600"/>
            <a:chOff x="-152400" y="914400"/>
            <a:chExt cx="5638800" cy="99060"/>
          </a:xfrm>
        </p:grpSpPr>
        <p:sp>
          <p:nvSpPr>
            <p:cNvPr id="5" name="Bent Arrow 4"/>
            <p:cNvSpPr/>
            <p:nvPr/>
          </p:nvSpPr>
          <p:spPr>
            <a:xfrm rot="5400000">
              <a:off x="4027170" y="-445770"/>
              <a:ext cx="99060" cy="2819400"/>
            </a:xfrm>
            <a:prstGeom prst="bentArrow">
              <a:avLst>
                <a:gd name="adj1" fmla="val 25000"/>
                <a:gd name="adj2" fmla="val 26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Bent Arrow 5"/>
            <p:cNvSpPr/>
            <p:nvPr/>
          </p:nvSpPr>
          <p:spPr>
            <a:xfrm rot="16200000" flipH="1">
              <a:off x="1188720" y="-426720"/>
              <a:ext cx="99060" cy="27813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1" name="Bent Arrow 10"/>
          <p:cNvSpPr/>
          <p:nvPr/>
        </p:nvSpPr>
        <p:spPr>
          <a:xfrm rot="16200000">
            <a:off x="304800" y="5867400"/>
            <a:ext cx="685800" cy="533400"/>
          </a:xfrm>
          <a:prstGeom prst="bentArrow">
            <a:avLst>
              <a:gd name="adj1" fmla="val 25000"/>
              <a:gd name="adj2" fmla="val 185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5542" name="TextBox 11"/>
          <p:cNvSpPr txBox="1">
            <a:spLocks noChangeArrowheads="1"/>
          </p:cNvSpPr>
          <p:nvPr/>
        </p:nvSpPr>
        <p:spPr bwMode="auto">
          <a:xfrm>
            <a:off x="838200" y="5943600"/>
            <a:ext cx="4343400" cy="708025"/>
          </a:xfrm>
          <a:prstGeom prst="rect">
            <a:avLst/>
          </a:prstGeom>
          <a:solidFill>
            <a:schemeClr val="bg1"/>
          </a:solidFill>
          <a:ln w="19050">
            <a:solidFill>
              <a:schemeClr val="tx1"/>
            </a:solidFill>
            <a:miter lim="800000"/>
            <a:headEnd/>
            <a:tailEnd/>
          </a:ln>
        </p:spPr>
        <p:txBody>
          <a:bodyPr>
            <a:spAutoFit/>
          </a:bodyPr>
          <a:lstStyle/>
          <a:p>
            <a:r>
              <a:rPr lang="en-US">
                <a:latin typeface="Calibri" pitchFamily="34" charset="0"/>
              </a:rPr>
              <a:t>You </a:t>
            </a:r>
            <a:r>
              <a:rPr lang="en-US" i="1" u="sng">
                <a:latin typeface="Calibri" pitchFamily="34" charset="0"/>
              </a:rPr>
              <a:t>must </a:t>
            </a:r>
            <a:r>
              <a:rPr lang="en-US">
                <a:latin typeface="Calibri" pitchFamily="34" charset="0"/>
              </a:rPr>
              <a:t>list all these categories, use “none” as needed.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228600" y="228600"/>
            <a:ext cx="8686800" cy="6740525"/>
          </a:xfrm>
          <a:prstGeom prst="rect">
            <a:avLst/>
          </a:prstGeom>
          <a:noFill/>
          <a:ln w="9525">
            <a:noFill/>
            <a:miter lim="800000"/>
            <a:headEnd/>
            <a:tailEnd/>
          </a:ln>
        </p:spPr>
        <p:txBody>
          <a:bodyPr>
            <a:spAutoFit/>
          </a:bodyPr>
          <a:lstStyle/>
          <a:p>
            <a:pPr marL="285750" indent="-285750">
              <a:defRPr/>
            </a:pPr>
            <a:r>
              <a:rPr lang="en-US" sz="1800" b="1" dirty="0"/>
              <a:t>Publications …. continued</a:t>
            </a:r>
            <a:endParaRPr lang="en-US" sz="1800" dirty="0"/>
          </a:p>
          <a:p>
            <a:pPr marL="285750" indent="-285750">
              <a:defRPr/>
            </a:pPr>
            <a:endParaRPr lang="en-US" sz="1800" dirty="0"/>
          </a:p>
          <a:p>
            <a:pPr marL="285750" indent="-285750">
              <a:defRPr/>
            </a:pPr>
            <a:r>
              <a:rPr lang="en-US" sz="1800" dirty="0"/>
              <a:t>h.	Bibliographies/Catalogs (Author, Co-author(s), Title, Publisher, if applicable, Place of Publication, Date, Inclusive Pages) </a:t>
            </a:r>
          </a:p>
          <a:p>
            <a:pPr marL="285750" indent="-285750">
              <a:defRPr/>
            </a:pPr>
            <a:r>
              <a:rPr lang="en-US" sz="1800" dirty="0"/>
              <a:t>i.	Abstracts (Author, Co-author(s), Title, Name of Journal, Publications, etc., Volume, Date, Inclusive Pages) </a:t>
            </a:r>
          </a:p>
          <a:p>
            <a:pPr marL="342900" indent="-342900">
              <a:defRPr/>
            </a:pPr>
            <a:r>
              <a:rPr lang="en-US" sz="1800" dirty="0"/>
              <a:t>j</a:t>
            </a:r>
            <a:r>
              <a:rPr lang="en-US" sz="1800" dirty="0"/>
              <a:t>. </a:t>
            </a:r>
            <a:r>
              <a:rPr lang="en-US" sz="1800" dirty="0"/>
              <a:t>	Reviews </a:t>
            </a:r>
            <a:r>
              <a:rPr lang="en-US" sz="1800" dirty="0"/>
              <a:t>(Author, Co-author(s), Title and Author of Work Reviewed, Where Review was Published, Date, Inclusive Pages) </a:t>
            </a:r>
          </a:p>
          <a:p>
            <a:pPr marL="342900" indent="-342900">
              <a:defRPr/>
            </a:pPr>
            <a:r>
              <a:rPr lang="en-US" sz="1800" dirty="0"/>
              <a:t>k</a:t>
            </a:r>
            <a:r>
              <a:rPr lang="en-US" sz="1800" dirty="0"/>
              <a:t>.	Miscellaneous </a:t>
            </a:r>
            <a:r>
              <a:rPr lang="en-US" sz="1800" dirty="0"/>
              <a:t>(Author, Co-author(s), Title, Source of Publication, Date, Inclusive </a:t>
            </a:r>
            <a:r>
              <a:rPr lang="en-US" sz="1800" dirty="0"/>
              <a:t>Pages</a:t>
            </a:r>
            <a:r>
              <a:rPr lang="en-US" sz="1800" dirty="0"/>
              <a:t>)</a:t>
            </a:r>
            <a:r>
              <a:rPr lang="en-US" sz="1800" b="1" dirty="0"/>
              <a:t> </a:t>
            </a:r>
          </a:p>
          <a:p>
            <a:pPr marL="342900" indent="-342900">
              <a:defRPr/>
            </a:pPr>
            <a:endParaRPr lang="en-US" sz="1800" b="1" dirty="0"/>
          </a:p>
          <a:p>
            <a:pPr marL="342900" indent="-342900">
              <a:defRPr/>
            </a:pPr>
            <a:r>
              <a:rPr lang="en-US" sz="1800" dirty="0"/>
              <a:t>The following information should be considered when compiling the publication listing: </a:t>
            </a:r>
          </a:p>
          <a:p>
            <a:pPr marL="342900" indent="-342900">
              <a:defRPr/>
            </a:pPr>
            <a:endParaRPr lang="en-US" sz="1800" b="1" dirty="0"/>
          </a:p>
          <a:p>
            <a:pPr marL="342900" indent="-342900">
              <a:defRPr/>
            </a:pPr>
            <a:r>
              <a:rPr lang="en-US" sz="1800" dirty="0"/>
              <a:t>1)</a:t>
            </a:r>
            <a:r>
              <a:rPr lang="en-US" sz="1800" b="1" dirty="0"/>
              <a:t>	Refereed-Journals</a:t>
            </a:r>
            <a:r>
              <a:rPr lang="en-US" sz="1800" b="1" dirty="0"/>
              <a:t>: </a:t>
            </a:r>
            <a:r>
              <a:rPr lang="en-US" sz="1800" dirty="0"/>
              <a:t>A paper is considered to be refereed if it appears in a journal (or proceedings) whose papers are published only after review and acceptance by one or more independent professional expert(s) of national or international standing. </a:t>
            </a:r>
          </a:p>
          <a:p>
            <a:pPr marL="342900" indent="-342900">
              <a:defRPr/>
            </a:pPr>
            <a:r>
              <a:rPr lang="en-US" sz="1800" dirty="0"/>
              <a:t>2)	</a:t>
            </a:r>
            <a:r>
              <a:rPr lang="en-US" sz="1800" b="1" dirty="0"/>
              <a:t>Refereed </a:t>
            </a:r>
            <a:r>
              <a:rPr lang="en-US" sz="1800" b="1" dirty="0"/>
              <a:t>Proceedings: </a:t>
            </a:r>
            <a:r>
              <a:rPr lang="en-US" sz="1800" dirty="0"/>
              <a:t>Should be listed as a separate category under Refereed Publications and the nominee should provide a brief explanation of the review process for the proceedings. This may be listed as a footnote to the publication list. </a:t>
            </a:r>
          </a:p>
          <a:p>
            <a:pPr marL="342900" indent="-342900">
              <a:defRPr/>
            </a:pPr>
            <a:r>
              <a:rPr lang="en-US" sz="1800" dirty="0"/>
              <a:t>3)	</a:t>
            </a:r>
            <a:r>
              <a:rPr lang="en-US" sz="1800" b="1" dirty="0"/>
              <a:t>Non-refereed </a:t>
            </a:r>
            <a:r>
              <a:rPr lang="en-US" sz="1800" b="1" dirty="0"/>
              <a:t>Publications: </a:t>
            </a:r>
            <a:r>
              <a:rPr lang="en-US" sz="1800" dirty="0"/>
              <a:t>Materials listed under non-refereed publications should include not only those journal articles which have not been refereed, but also extension publications delivered in print or via electronic format, and electronic bulletins.</a:t>
            </a:r>
            <a:r>
              <a:rPr lang="en-US" sz="1800" b="1" dirty="0"/>
              <a:t> </a:t>
            </a:r>
          </a:p>
          <a:p>
            <a:pPr marL="342900" indent="-342900">
              <a:defRPr/>
            </a:pPr>
            <a:endParaRPr lang="en-US" sz="1800" dirty="0"/>
          </a:p>
          <a:p>
            <a:pPr marL="342900" indent="-342900">
              <a:defRPr/>
            </a:pPr>
            <a:endParaRPr lang="en-US" sz="18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228600" y="228600"/>
            <a:ext cx="8686800" cy="6216650"/>
          </a:xfrm>
          <a:prstGeom prst="rect">
            <a:avLst/>
          </a:prstGeom>
          <a:noFill/>
          <a:ln w="9525">
            <a:noFill/>
            <a:miter lim="800000"/>
            <a:headEnd/>
            <a:tailEnd/>
          </a:ln>
        </p:spPr>
        <p:txBody>
          <a:bodyPr>
            <a:spAutoFit/>
          </a:bodyPr>
          <a:lstStyle/>
          <a:p>
            <a:pPr marL="342900" indent="-342900">
              <a:defRPr/>
            </a:pPr>
            <a:r>
              <a:rPr lang="en-US" b="1" dirty="0"/>
              <a:t>Publications</a:t>
            </a:r>
            <a:r>
              <a:rPr lang="en-US" b="1" dirty="0"/>
              <a:t>…. continued</a:t>
            </a:r>
          </a:p>
          <a:p>
            <a:pPr marL="342900" indent="-342900">
              <a:defRPr/>
            </a:pPr>
            <a:endParaRPr lang="en-US" sz="1800" dirty="0"/>
          </a:p>
          <a:p>
            <a:pPr marL="342900" indent="-342900">
              <a:defRPr/>
            </a:pPr>
            <a:r>
              <a:rPr lang="en-US" sz="1800" dirty="0"/>
              <a:t>(4) When listing publications, please do not use the term “forthcoming.” Use one of the following: </a:t>
            </a:r>
          </a:p>
          <a:p>
            <a:pPr marL="342900" indent="-342900">
              <a:defRPr/>
            </a:pPr>
            <a:endParaRPr lang="en-US" sz="1800" dirty="0"/>
          </a:p>
          <a:p>
            <a:pPr marL="685800" indent="-285750">
              <a:defRPr/>
            </a:pPr>
            <a:r>
              <a:rPr lang="en-US" sz="1800" dirty="0"/>
              <a:t>a)	</a:t>
            </a:r>
            <a:r>
              <a:rPr lang="en-US" sz="1800" b="1" dirty="0"/>
              <a:t>Accepted </a:t>
            </a:r>
            <a:r>
              <a:rPr lang="en-US" sz="1800" b="1" dirty="0"/>
              <a:t>or in press: </a:t>
            </a:r>
            <a:r>
              <a:rPr lang="en-US" sz="1800" dirty="0"/>
              <a:t>A publication is defined as accepted or in press if it has been accepted for publication and will appear in print in the future. If a publication listed is “accepted” or “in press,”</a:t>
            </a:r>
            <a:r>
              <a:rPr lang="en-US" sz="1800" u="sng" dirty="0"/>
              <a:t> a copy of the letter of acceptance </a:t>
            </a:r>
            <a:r>
              <a:rPr lang="en-US" sz="1800" b="1" u="sng" dirty="0"/>
              <a:t>must</a:t>
            </a:r>
            <a:r>
              <a:rPr lang="en-US" sz="1800" u="sng" dirty="0"/>
              <a:t> be attached to the back of the packet.</a:t>
            </a:r>
            <a:r>
              <a:rPr lang="en-US" sz="1800" dirty="0"/>
              <a:t> </a:t>
            </a:r>
            <a:endParaRPr lang="en-US" sz="1800" dirty="0"/>
          </a:p>
          <a:p>
            <a:pPr marL="685800" indent="-285750">
              <a:defRPr/>
            </a:pPr>
            <a:endParaRPr lang="en-US" sz="1800" dirty="0"/>
          </a:p>
          <a:p>
            <a:pPr marL="685800">
              <a:defRPr/>
            </a:pPr>
            <a:r>
              <a:rPr lang="en-US" sz="1800" dirty="0"/>
              <a:t>Please </a:t>
            </a:r>
            <a:r>
              <a:rPr lang="en-US" sz="1800" dirty="0"/>
              <a:t>write the name of the article on the acceptance, if it is not already stated, and indicate the approximate length of the publication in the citation. These letters should appear in the same order as the articles appear in the publication listing. </a:t>
            </a:r>
          </a:p>
          <a:p>
            <a:pPr marL="685800" indent="-285750">
              <a:buFontTx/>
              <a:buAutoNum type="alphaLcParenBoth"/>
              <a:defRPr/>
            </a:pPr>
            <a:endParaRPr lang="en-US" sz="1800" b="1" dirty="0"/>
          </a:p>
          <a:p>
            <a:pPr marL="742950" indent="-342900">
              <a:buFontTx/>
              <a:buAutoNum type="alphaLcParenR" startAt="2"/>
              <a:defRPr/>
            </a:pPr>
            <a:r>
              <a:rPr lang="en-US" sz="1800" b="1" dirty="0"/>
              <a:t>Submitted</a:t>
            </a:r>
            <a:r>
              <a:rPr lang="en-US" sz="1800" dirty="0"/>
              <a:t>: Submitted refers to a manuscript that has been submitted to a publisher for publication review. Those publications which have been accepted or which are in press may be a part of the requested publication list. </a:t>
            </a:r>
            <a:r>
              <a:rPr lang="en-US" sz="1800" u="sng" dirty="0"/>
              <a:t>Submitted publications are to be at the rear of the packet under “Further Information”.</a:t>
            </a:r>
            <a:r>
              <a:rPr lang="en-US" sz="1800" dirty="0"/>
              <a:t> </a:t>
            </a:r>
            <a:endParaRPr lang="en-US" sz="1800" dirty="0"/>
          </a:p>
          <a:p>
            <a:pPr marL="742950" indent="-342900">
              <a:buFontTx/>
              <a:buAutoNum type="alphaLcParenR" startAt="2"/>
              <a:defRPr/>
            </a:pPr>
            <a:endParaRPr lang="en-US" sz="1800" dirty="0"/>
          </a:p>
          <a:p>
            <a:pPr marL="742950">
              <a:defRPr/>
            </a:pPr>
            <a:r>
              <a:rPr lang="en-US" sz="1800" dirty="0"/>
              <a:t>If </a:t>
            </a:r>
            <a:r>
              <a:rPr lang="en-US" sz="1800" dirty="0"/>
              <a:t>the publication is still in the writing stage,</a:t>
            </a:r>
            <a:r>
              <a:rPr lang="en-US" sz="1800" b="1" dirty="0"/>
              <a:t> </a:t>
            </a:r>
            <a:r>
              <a:rPr lang="en-US" sz="1800" dirty="0"/>
              <a:t>please do not include it in the packet. </a:t>
            </a:r>
            <a:r>
              <a:rPr lang="en-US" sz="1800" u="sng" dirty="0"/>
              <a:t>Books that are under contract but have not yet been completed are to be listed under “Further Information”.</a:t>
            </a:r>
            <a:r>
              <a:rPr lang="en-US" sz="1800" b="1" u="sng" dirty="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81000" y="304800"/>
            <a:ext cx="8382000" cy="5694363"/>
          </a:xfrm>
          <a:prstGeom prst="rect">
            <a:avLst/>
          </a:prstGeom>
          <a:noFill/>
          <a:ln w="9525">
            <a:noFill/>
            <a:miter lim="800000"/>
            <a:headEnd/>
            <a:tailEnd/>
          </a:ln>
        </p:spPr>
        <p:txBody>
          <a:bodyPr>
            <a:spAutoFit/>
          </a:bodyPr>
          <a:lstStyle/>
          <a:p>
            <a:r>
              <a:rPr lang="en-US" b="1"/>
              <a:t>Publications…. continued</a:t>
            </a:r>
          </a:p>
          <a:p>
            <a:endParaRPr lang="en-US" sz="1800" b="1"/>
          </a:p>
          <a:p>
            <a:r>
              <a:rPr lang="en-US" sz="1800"/>
              <a:t>(5) Graduate students, post-docs, residents, fellows and interns listed as authors should be identified. The preferred way is by means of asterisk with a footnote explaining what the asterisk identifies. </a:t>
            </a:r>
          </a:p>
          <a:p>
            <a:endParaRPr lang="en-US" sz="1800"/>
          </a:p>
          <a:p>
            <a:r>
              <a:rPr lang="en-US" sz="1800"/>
              <a:t>(6) Be sure that pagination is listed correctly. If an article is longer than one page, give first and last page numbers. </a:t>
            </a:r>
          </a:p>
          <a:p>
            <a:endParaRPr lang="en-US" sz="1800"/>
          </a:p>
          <a:p>
            <a:r>
              <a:rPr lang="en-US" sz="1800"/>
              <a:t>(7) Media releases are considered “Miscellaneous” publications. </a:t>
            </a:r>
          </a:p>
          <a:p>
            <a:endParaRPr lang="en-US" sz="1800"/>
          </a:p>
          <a:p>
            <a:r>
              <a:rPr lang="en-US" sz="1800"/>
              <a:t>(8) “Reviews” are to be used for reviews written by the nominee. Reviews of a </a:t>
            </a:r>
          </a:p>
          <a:p>
            <a:r>
              <a:rPr lang="en-US" sz="1800"/>
              <a:t>nominee’s works, if included, should be listed under “Further Information”. </a:t>
            </a:r>
          </a:p>
          <a:p>
            <a:endParaRPr lang="en-US" sz="1800"/>
          </a:p>
          <a:p>
            <a:r>
              <a:rPr lang="en-US" sz="1800"/>
              <a:t>(9) Publication citations including words in a foreign language should have the </a:t>
            </a:r>
          </a:p>
          <a:p>
            <a:r>
              <a:rPr lang="en-US" sz="1800"/>
              <a:t>English translation listed in parentheses. </a:t>
            </a:r>
          </a:p>
          <a:p>
            <a:endParaRPr lang="en-US" sz="1800"/>
          </a:p>
          <a:p>
            <a:r>
              <a:rPr lang="en-US" sz="1800"/>
              <a:t>(10) All publications must appear in one of the categories provided. </a:t>
            </a:r>
          </a:p>
          <a:p>
            <a:endParaRPr lang="en-US" sz="1800"/>
          </a:p>
          <a:p>
            <a:r>
              <a:rPr lang="en-US" sz="1800"/>
              <a:t>(11) Theses and dissertations are not to be included in the publication listing</a:t>
            </a:r>
            <a:r>
              <a:rPr lang="en-US"/>
              <a:t>.</a:t>
            </a:r>
            <a:r>
              <a:rPr lang="en-US" b="1"/>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4294967295"/>
          </p:nvPr>
        </p:nvSpPr>
        <p:spPr>
          <a:xfrm>
            <a:off x="0" y="1600200"/>
            <a:ext cx="8229600" cy="4525963"/>
          </a:xfrm>
        </p:spPr>
        <p:txBody>
          <a:bodyPr/>
          <a:lstStyle/>
          <a:p>
            <a:pPr marL="2209800" lvl="4" indent="-381000" eaLnBrk="1" hangingPunct="1">
              <a:buFontTx/>
              <a:buAutoNum type="arabicPeriod"/>
            </a:pPr>
            <a:endParaRPr lang="en-US" smtClean="0"/>
          </a:p>
          <a:p>
            <a:pPr marL="2209800" lvl="4" indent="-381000" eaLnBrk="1" hangingPunct="1">
              <a:buFontTx/>
              <a:buAutoNum type="arabicPeriod"/>
            </a:pPr>
            <a:endParaRPr lang="en-US" smtClean="0"/>
          </a:p>
        </p:txBody>
      </p:sp>
      <p:sp>
        <p:nvSpPr>
          <p:cNvPr id="69634" name="Text Box 4"/>
          <p:cNvSpPr txBox="1">
            <a:spLocks noChangeArrowheads="1"/>
          </p:cNvSpPr>
          <p:nvPr/>
        </p:nvSpPr>
        <p:spPr bwMode="auto">
          <a:xfrm rot="10800000" flipV="1">
            <a:off x="228600" y="228600"/>
            <a:ext cx="6797675" cy="401638"/>
          </a:xfrm>
          <a:prstGeom prst="rect">
            <a:avLst/>
          </a:prstGeom>
          <a:noFill/>
          <a:ln w="9525">
            <a:noFill/>
            <a:miter lim="800000"/>
            <a:headEnd/>
            <a:tailEnd/>
          </a:ln>
        </p:spPr>
        <p:txBody>
          <a:bodyPr>
            <a:spAutoFit/>
          </a:bodyPr>
          <a:lstStyle/>
          <a:p>
            <a:r>
              <a:rPr lang="en-US" b="1"/>
              <a:t>16. PUBLICATIONS</a:t>
            </a:r>
          </a:p>
        </p:txBody>
      </p:sp>
      <p:sp>
        <p:nvSpPr>
          <p:cNvPr id="5" name="TextBox 4"/>
          <p:cNvSpPr txBox="1"/>
          <p:nvPr/>
        </p:nvSpPr>
        <p:spPr>
          <a:xfrm>
            <a:off x="7162800" y="152400"/>
            <a:ext cx="16002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
        <p:nvSpPr>
          <p:cNvPr id="69638" name="Content Placeholder 6"/>
          <p:cNvSpPr>
            <a:spLocks noGrp="1"/>
          </p:cNvSpPr>
          <p:nvPr>
            <p:ph/>
          </p:nvPr>
        </p:nvSpPr>
        <p:spPr>
          <a:xfrm>
            <a:off x="304800" y="609600"/>
            <a:ext cx="8610600" cy="5516563"/>
          </a:xfrm>
        </p:spPr>
        <p:txBody>
          <a:bodyPr/>
          <a:lstStyle/>
          <a:p>
            <a:r>
              <a:rPr lang="en-US" sz="1400" b="1" smtClean="0"/>
              <a:t>a. Books, sole author</a:t>
            </a:r>
            <a:endParaRPr lang="en-US" sz="1400" smtClean="0"/>
          </a:p>
          <a:p>
            <a:r>
              <a:rPr lang="en-US" sz="1400" smtClean="0"/>
              <a:t>Revised with new preface, </a:t>
            </a:r>
            <a:r>
              <a:rPr lang="en-US" sz="1400" i="1" smtClean="0"/>
              <a:t>Bogolan: Shaping Culture Through Cloth in Contemporary Mali</a:t>
            </a:r>
            <a:r>
              <a:rPr lang="en-US" sz="1400" smtClean="0"/>
              <a:t>.</a:t>
            </a:r>
            <a:r>
              <a:rPr lang="en-US" sz="1400" i="1" smtClean="0"/>
              <a:t> </a:t>
            </a:r>
            <a:r>
              <a:rPr lang="en-US" sz="1400" smtClean="0"/>
              <a:t> Bloomington: Indiana University Press, 2008.  178 pp. and 6 pp. preface. Indiana University Press is the leading academic publisher in the field of African Studies.</a:t>
            </a:r>
          </a:p>
          <a:p>
            <a:r>
              <a:rPr lang="en-US" sz="1400" i="1" smtClean="0"/>
              <a:t>Bogolan: Shaping Culture Through Cloth in Contemporary Mali</a:t>
            </a:r>
            <a:r>
              <a:rPr lang="en-US" sz="1400" smtClean="0"/>
              <a:t>.  Smithsonian Institution Press, Washington DC, 2001. 178 pp. Smithsonian Institution Press was a leading academic press, particularly in the arts and humanities.  The Press ceased operation in 2004.</a:t>
            </a:r>
          </a:p>
          <a:p>
            <a:r>
              <a:rPr lang="en-US" sz="1400" smtClean="0"/>
              <a:t> </a:t>
            </a:r>
            <a:r>
              <a:rPr lang="en-US" sz="1400" b="1" smtClean="0"/>
              <a:t>b. Books, Co-authored </a:t>
            </a:r>
            <a:r>
              <a:rPr lang="en-US" sz="1400" smtClean="0"/>
              <a:t>   </a:t>
            </a:r>
          </a:p>
          <a:p>
            <a:r>
              <a:rPr lang="en-US" sz="1400" smtClean="0"/>
              <a:t> None</a:t>
            </a:r>
          </a:p>
          <a:p>
            <a:r>
              <a:rPr lang="en-US" sz="1400" b="1" smtClean="0"/>
              <a:t>c. Books, Edited     </a:t>
            </a:r>
            <a:endParaRPr lang="en-US" sz="1400" smtClean="0"/>
          </a:p>
          <a:p>
            <a:r>
              <a:rPr lang="en-US" sz="1400" smtClean="0"/>
              <a:t>None</a:t>
            </a:r>
          </a:p>
          <a:p>
            <a:r>
              <a:rPr lang="en-US" sz="1400" b="1" smtClean="0"/>
              <a:t>d. Books, Contributor of Chapter(s)</a:t>
            </a:r>
            <a:endParaRPr lang="en-US" sz="1400" smtClean="0"/>
          </a:p>
          <a:p>
            <a:r>
              <a:rPr lang="en-US" sz="1400" smtClean="0"/>
              <a:t>“Waving to the Lion: Western Designers, African Style,” in </a:t>
            </a:r>
            <a:r>
              <a:rPr lang="en-US" sz="1400" i="1" smtClean="0"/>
              <a:t>The Art of African Fashion</a:t>
            </a:r>
            <a:r>
              <a:rPr lang="en-US" sz="1400" smtClean="0"/>
              <a:t>.  Edited by Els van der Plas.  The Hague: Prince Claus Fund and New York: Thames and Hudson.  Accepted for publication, likely 2009.  Expanded second edition of seminal publication on African fashion, originally published in 1998.</a:t>
            </a:r>
          </a:p>
          <a:p>
            <a:r>
              <a:rPr lang="en-US" sz="1400" smtClean="0"/>
              <a:t>“African Fashion: Design, Identity, and History” in </a:t>
            </a:r>
            <a:r>
              <a:rPr lang="en-US" sz="1400" i="1" smtClean="0"/>
              <a:t>Contemporary African Fashion</a:t>
            </a:r>
            <a:r>
              <a:rPr lang="en-US" sz="1400" smtClean="0"/>
              <a:t>.  Edited by Suzanne Gott and Kristyne Loughran Bini.  Bloomington, Indiana:  Indiana University Press.  Accepted for publication in 2009.  Indiana University Press is the leading academic publisher in the field of African Studies.</a:t>
            </a:r>
          </a:p>
          <a:p>
            <a:r>
              <a:rPr lang="en-US" sz="1400" smtClean="0"/>
              <a:t>“Africa in Iowa: The Stanley Collection at the University of Iowa Museum of Art,” in </a:t>
            </a:r>
            <a:r>
              <a:rPr lang="en-US" sz="1400" i="1" smtClean="0"/>
              <a:t>Representing Africa in American Museums</a:t>
            </a:r>
            <a:r>
              <a:rPr lang="en-US" sz="1400" smtClean="0"/>
              <a:t>.   Edited by Christa Clarke and Kathleen Bickford Berzock.   Seattle, Washington: University of Washington Press. Accepted for publication in 2009.  University of Washington Press is a leading academic press, known for its non-Western arts list.</a:t>
            </a:r>
          </a:p>
        </p:txBody>
      </p:sp>
      <p:sp>
        <p:nvSpPr>
          <p:cNvPr id="6" name="Rounded Rectangular Callout 5"/>
          <p:cNvSpPr/>
          <p:nvPr/>
        </p:nvSpPr>
        <p:spPr>
          <a:xfrm>
            <a:off x="5867400" y="5638800"/>
            <a:ext cx="2819400" cy="1066800"/>
          </a:xfrm>
          <a:prstGeom prst="wedgeRoundRectCallout">
            <a:avLst>
              <a:gd name="adj1" fmla="val -74752"/>
              <a:gd name="adj2" fmla="val -4892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C00000"/>
                </a:solidFill>
              </a:rPr>
              <a:t>Requires “letter of acceptance” </a:t>
            </a:r>
          </a:p>
          <a:p>
            <a:pPr algn="ctr">
              <a:defRPr/>
            </a:pPr>
            <a:r>
              <a:rPr lang="en-US" sz="1400" dirty="0">
                <a:solidFill>
                  <a:srgbClr val="C00000"/>
                </a:solidFill>
              </a:rPr>
              <a:t>be included in</a:t>
            </a:r>
          </a:p>
          <a:p>
            <a:pPr algn="ctr">
              <a:defRPr/>
            </a:pPr>
            <a:r>
              <a:rPr lang="en-US" sz="1400" dirty="0">
                <a:solidFill>
                  <a:srgbClr val="C00000"/>
                </a:solidFill>
              </a:rPr>
              <a:t>“Further Information” Section.</a:t>
            </a:r>
            <a:endParaRPr lang="en-US" sz="1400" dirty="0">
              <a:solidFill>
                <a:srgbClr val="C00000"/>
              </a:solidFill>
            </a:endParaRPr>
          </a:p>
        </p:txBody>
      </p:sp>
      <p:sp>
        <p:nvSpPr>
          <p:cNvPr id="7" name="Rounded Rectangular Callout 6"/>
          <p:cNvSpPr/>
          <p:nvPr/>
        </p:nvSpPr>
        <p:spPr>
          <a:xfrm>
            <a:off x="5181600" y="2133600"/>
            <a:ext cx="2209800" cy="990600"/>
          </a:xfrm>
          <a:prstGeom prst="wedgeRoundRectCallout">
            <a:avLst>
              <a:gd name="adj1" fmla="val -114971"/>
              <a:gd name="adj2" fmla="val -5865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C00000"/>
                </a:solidFill>
              </a:rPr>
              <a:t>Explanation such as this is optional and used judiciously.</a:t>
            </a:r>
            <a:endParaRPr lang="en-US" sz="14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extBox 1"/>
          <p:cNvSpPr txBox="1"/>
          <p:nvPr/>
        </p:nvSpPr>
        <p:spPr>
          <a:xfrm>
            <a:off x="762000" y="228600"/>
            <a:ext cx="7848600" cy="6350000"/>
          </a:xfrm>
          <a:prstGeom prst="rect">
            <a:avLst/>
          </a:prstGeom>
          <a:noFill/>
        </p:spPr>
        <p:txBody>
          <a:bodyPr>
            <a:spAutoFit/>
          </a:bodyPr>
          <a:lstStyle/>
          <a:p>
            <a:pPr algn="ctr">
              <a:defRPr/>
            </a:pPr>
            <a:r>
              <a:rPr lang="en-US" sz="3200" b="1" dirty="0"/>
              <a:t>STEPS</a:t>
            </a:r>
          </a:p>
          <a:p>
            <a:pPr>
              <a:defRPr/>
            </a:pPr>
            <a:endParaRPr lang="en-US" sz="2400" dirty="0"/>
          </a:p>
          <a:p>
            <a:pPr marL="400050" indent="-400050">
              <a:spcAft>
                <a:spcPts val="700"/>
              </a:spcAft>
              <a:buFont typeface="Wingdings" pitchFamily="2" charset="2"/>
              <a:buChar char="v"/>
              <a:defRPr/>
            </a:pPr>
            <a:r>
              <a:rPr lang="en-US" sz="2400" dirty="0"/>
              <a:t>Submission of Packet by Candidate</a:t>
            </a:r>
          </a:p>
          <a:p>
            <a:pPr marL="400050" indent="-400050">
              <a:spcAft>
                <a:spcPts val="700"/>
              </a:spcAft>
              <a:buFont typeface="Wingdings" pitchFamily="2" charset="2"/>
              <a:buChar char="v"/>
              <a:defRPr/>
            </a:pPr>
            <a:r>
              <a:rPr lang="en-US" sz="2400" dirty="0"/>
              <a:t>Tenured faculty from the School </a:t>
            </a:r>
          </a:p>
          <a:p>
            <a:pPr marL="857250" lvl="1" indent="-400050">
              <a:spcAft>
                <a:spcPts val="700"/>
              </a:spcAft>
              <a:buFont typeface="Wingdings" pitchFamily="2" charset="2"/>
              <a:buChar char="§"/>
              <a:defRPr/>
            </a:pPr>
            <a:r>
              <a:rPr lang="en-US" sz="2400" dirty="0"/>
              <a:t>review the Packet and assesses performance to date</a:t>
            </a:r>
          </a:p>
          <a:p>
            <a:pPr marL="857250" lvl="1" indent="-400050">
              <a:spcAft>
                <a:spcPts val="700"/>
              </a:spcAft>
              <a:buFont typeface="Wingdings" pitchFamily="2" charset="2"/>
              <a:buChar char="§"/>
              <a:defRPr/>
            </a:pPr>
            <a:r>
              <a:rPr lang="en-US" sz="2400" dirty="0"/>
              <a:t>meet to discuss the candidate</a:t>
            </a:r>
          </a:p>
          <a:p>
            <a:pPr marL="857250" lvl="1" indent="-400050">
              <a:spcAft>
                <a:spcPts val="700"/>
              </a:spcAft>
              <a:buFont typeface="Wingdings" pitchFamily="2" charset="2"/>
              <a:buChar char="§"/>
              <a:defRPr/>
            </a:pPr>
            <a:r>
              <a:rPr lang="en-US" sz="2400" dirty="0"/>
              <a:t>rank the candidate according to performance</a:t>
            </a:r>
          </a:p>
          <a:p>
            <a:pPr marL="400050" indent="-400050">
              <a:spcAft>
                <a:spcPts val="700"/>
              </a:spcAft>
              <a:buFont typeface="Wingdings" pitchFamily="2" charset="2"/>
              <a:buChar char="v"/>
              <a:defRPr/>
            </a:pPr>
            <a:r>
              <a:rPr lang="en-US" sz="2400" dirty="0"/>
              <a:t>School Director</a:t>
            </a:r>
          </a:p>
          <a:p>
            <a:pPr marL="857250" lvl="1" indent="-400050">
              <a:spcAft>
                <a:spcPts val="700"/>
              </a:spcAft>
              <a:buFont typeface="Wingdings" pitchFamily="2" charset="2"/>
              <a:buChar char="§"/>
              <a:defRPr/>
            </a:pPr>
            <a:r>
              <a:rPr lang="en-US" sz="2400" dirty="0"/>
              <a:t>drafts letter of review</a:t>
            </a:r>
          </a:p>
          <a:p>
            <a:pPr marL="857250" lvl="1" indent="-400050">
              <a:spcAft>
                <a:spcPts val="700"/>
              </a:spcAft>
              <a:buFont typeface="Wingdings" pitchFamily="2" charset="2"/>
              <a:buChar char="§"/>
              <a:defRPr/>
            </a:pPr>
            <a:r>
              <a:rPr lang="en-US" sz="2400" dirty="0"/>
              <a:t>meets with candidate to provide a copy of and discuss the letter</a:t>
            </a:r>
          </a:p>
          <a:p>
            <a:pPr marL="400050" indent="-400050">
              <a:spcAft>
                <a:spcPts val="700"/>
              </a:spcAft>
              <a:buFont typeface="Wingdings" pitchFamily="2" charset="2"/>
              <a:buChar char="v"/>
              <a:defRPr/>
            </a:pPr>
            <a:r>
              <a:rPr lang="en-US" sz="2400" dirty="0"/>
              <a:t>Copy of letter is placed in candidate’s personnel file</a:t>
            </a:r>
          </a:p>
          <a:p>
            <a:pPr marL="400050" indent="-400050">
              <a:spcAft>
                <a:spcPts val="700"/>
              </a:spcAft>
              <a:buFont typeface="Wingdings" pitchFamily="2" charset="2"/>
              <a:buChar char="v"/>
              <a:defRPr/>
            </a:pPr>
            <a:r>
              <a:rPr lang="en-US" sz="2400" dirty="0"/>
              <a:t>Letter forwarded to College Dean</a:t>
            </a:r>
          </a:p>
          <a:p>
            <a:pPr marL="400050" indent="-400050">
              <a:spcAft>
                <a:spcPts val="700"/>
              </a:spcAft>
              <a:buFont typeface="Wingdings" pitchFamily="2" charset="2"/>
              <a:buChar char="v"/>
              <a:defRPr/>
            </a:pPr>
            <a:r>
              <a:rPr lang="en-US" sz="2400" dirty="0"/>
              <a:t>Dean confirms to Provost that review has occurred</a:t>
            </a: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1"/>
          <p:cNvSpPr>
            <a:spLocks noGrp="1"/>
          </p:cNvSpPr>
          <p:nvPr>
            <p:ph/>
          </p:nvPr>
        </p:nvSpPr>
        <p:spPr>
          <a:xfrm>
            <a:off x="990600" y="1295400"/>
            <a:ext cx="7696200" cy="5211763"/>
          </a:xfrm>
        </p:spPr>
        <p:txBody>
          <a:bodyPr/>
          <a:lstStyle/>
          <a:p>
            <a:r>
              <a:rPr lang="en-US" sz="1400" b="1" smtClean="0"/>
              <a:t>e. Monographs</a:t>
            </a:r>
            <a:r>
              <a:rPr lang="en-US" sz="1400" smtClean="0"/>
              <a:t>  </a:t>
            </a:r>
          </a:p>
          <a:p>
            <a:r>
              <a:rPr lang="en-US" sz="1400" smtClean="0"/>
              <a:t>None</a:t>
            </a:r>
          </a:p>
          <a:p>
            <a:r>
              <a:rPr lang="en-US" sz="1400" b="1" smtClean="0"/>
              <a:t> f. Refereed Publications </a:t>
            </a:r>
            <a:r>
              <a:rPr lang="en-US" sz="1400" b="1" u="sng" smtClean="0"/>
              <a:t>   </a:t>
            </a:r>
            <a:endParaRPr lang="en-US" sz="1400" smtClean="0"/>
          </a:p>
          <a:p>
            <a:r>
              <a:rPr lang="en-US" sz="1400" smtClean="0"/>
              <a:t> “Artists and Aesthetics: Case Studies of Creativity in the Ethnic Arts Market,”  </a:t>
            </a:r>
            <a:r>
              <a:rPr lang="en-US" sz="1400" i="1" smtClean="0"/>
              <a:t>Anthropology of Work Review</a:t>
            </a:r>
            <a:r>
              <a:rPr lang="en-US" sz="1400" smtClean="0"/>
              <a:t> 25(1-2) 2004: 3-7.  </a:t>
            </a:r>
          </a:p>
          <a:p>
            <a:r>
              <a:rPr lang="en-US" sz="1400" smtClean="0"/>
              <a:t> </a:t>
            </a:r>
            <a:r>
              <a:rPr lang="en-US" sz="1400" b="1" smtClean="0"/>
              <a:t>g. Non-Refereed Publications</a:t>
            </a:r>
            <a:endParaRPr lang="en-US" sz="1400" smtClean="0"/>
          </a:p>
          <a:p>
            <a:r>
              <a:rPr lang="en-US" sz="1400" smtClean="0"/>
              <a:t> “Baba Wagué Diakité: Etched and Fired Stories,” </a:t>
            </a:r>
            <a:r>
              <a:rPr lang="en-US" sz="1400" i="1" smtClean="0"/>
              <a:t>Ceramics Monthly</a:t>
            </a:r>
            <a:r>
              <a:rPr lang="en-US" sz="1400" smtClean="0"/>
              <a:t>.  Accepted for publication in 2009.  </a:t>
            </a:r>
            <a:r>
              <a:rPr lang="en-US" sz="1400" i="1" smtClean="0"/>
              <a:t>Ceramics Monthly</a:t>
            </a:r>
            <a:r>
              <a:rPr lang="en-US" sz="1400" smtClean="0"/>
              <a:t> is the leading American journal in the field of ceramic arts.</a:t>
            </a:r>
          </a:p>
          <a:p>
            <a:r>
              <a:rPr lang="en-US" sz="1400" smtClean="0"/>
              <a:t> </a:t>
            </a:r>
            <a:r>
              <a:rPr lang="en-US" sz="1400" b="1" smtClean="0"/>
              <a:t>h. Bibliographies/Catalogues</a:t>
            </a:r>
            <a:endParaRPr lang="en-US" sz="1400" smtClean="0"/>
          </a:p>
          <a:p>
            <a:r>
              <a:rPr lang="en-US" sz="1400" smtClean="0"/>
              <a:t>None</a:t>
            </a:r>
          </a:p>
          <a:p>
            <a:r>
              <a:rPr lang="en-US" sz="1400" smtClean="0"/>
              <a:t> </a:t>
            </a:r>
            <a:r>
              <a:rPr lang="en-US" sz="1400" b="1" smtClean="0"/>
              <a:t>i. Abstracts</a:t>
            </a:r>
            <a:endParaRPr lang="en-US" sz="1400" smtClean="0"/>
          </a:p>
          <a:p>
            <a:r>
              <a:rPr lang="en-US" sz="1400" smtClean="0"/>
              <a:t>None</a:t>
            </a:r>
          </a:p>
          <a:p>
            <a:r>
              <a:rPr lang="en-US" sz="1400" b="1" smtClean="0"/>
              <a:t> j. Reviews</a:t>
            </a:r>
            <a:endParaRPr lang="en-US" sz="1400" smtClean="0"/>
          </a:p>
          <a:p>
            <a:r>
              <a:rPr lang="en-US" sz="1400" smtClean="0"/>
              <a:t>“Africa in Paris: Visual Cultures of the Early Twentieth Century.” </a:t>
            </a:r>
            <a:r>
              <a:rPr lang="en-US" sz="1400" i="1" smtClean="0"/>
              <a:t>African Arts, </a:t>
            </a:r>
            <a:r>
              <a:rPr lang="en-US" sz="1400" smtClean="0"/>
              <a:t>Review essay on four books on African culture and Africanisms in early twentieth century Paris.   Accepted for publication in 2008 or 2009. </a:t>
            </a:r>
            <a:r>
              <a:rPr lang="en-US" sz="1400" i="1" smtClean="0"/>
              <a:t>African Arts</a:t>
            </a:r>
            <a:r>
              <a:rPr lang="en-US" sz="1400" smtClean="0"/>
              <a:t> is the leading academic journal in the field of African art history</a:t>
            </a:r>
          </a:p>
          <a:p>
            <a:r>
              <a:rPr lang="en-US" sz="1400" b="1" smtClean="0"/>
              <a:t>k. Miscellaneous</a:t>
            </a:r>
            <a:endParaRPr lang="en-US" sz="1400" smtClean="0"/>
          </a:p>
          <a:p>
            <a:r>
              <a:rPr lang="en-US" sz="1400" smtClean="0"/>
              <a:t>None</a:t>
            </a:r>
          </a:p>
          <a:p>
            <a:r>
              <a:rPr lang="en-US" sz="1400" smtClean="0"/>
              <a:t> </a:t>
            </a:r>
          </a:p>
          <a:p>
            <a:endParaRPr lang="en-US" sz="1400" smtClean="0"/>
          </a:p>
        </p:txBody>
      </p:sp>
      <p:sp>
        <p:nvSpPr>
          <p:cNvPr id="70658" name="Rectangle 2"/>
          <p:cNvSpPr>
            <a:spLocks noChangeArrowheads="1"/>
          </p:cNvSpPr>
          <p:nvPr/>
        </p:nvSpPr>
        <p:spPr bwMode="auto">
          <a:xfrm>
            <a:off x="685800" y="838200"/>
            <a:ext cx="5214938" cy="400050"/>
          </a:xfrm>
          <a:prstGeom prst="rect">
            <a:avLst/>
          </a:prstGeom>
          <a:noFill/>
          <a:ln w="9525">
            <a:noFill/>
            <a:miter lim="800000"/>
            <a:headEnd/>
            <a:tailEnd/>
          </a:ln>
        </p:spPr>
        <p:txBody>
          <a:bodyPr>
            <a:spAutoFit/>
          </a:bodyPr>
          <a:lstStyle/>
          <a:p>
            <a:r>
              <a:rPr lang="en-US" b="1"/>
              <a:t>16. PUBLICATIONS</a:t>
            </a:r>
          </a:p>
        </p:txBody>
      </p:sp>
      <p:sp>
        <p:nvSpPr>
          <p:cNvPr id="4" name="TextBox 3"/>
          <p:cNvSpPr txBox="1"/>
          <p:nvPr/>
        </p:nvSpPr>
        <p:spPr>
          <a:xfrm>
            <a:off x="7086600" y="304800"/>
            <a:ext cx="1600200" cy="646331"/>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a:p>
            <a:pPr>
              <a:defRPr/>
            </a:pPr>
            <a:r>
              <a:rPr lang="en-US" sz="1800" dirty="0"/>
              <a:t>    continued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914400" y="990600"/>
            <a:ext cx="7924800" cy="3786188"/>
          </a:xfrm>
          <a:prstGeom prst="rect">
            <a:avLst/>
          </a:prstGeom>
          <a:noFill/>
          <a:ln w="9525">
            <a:noFill/>
            <a:miter lim="800000"/>
            <a:headEnd/>
            <a:tailEnd/>
          </a:ln>
        </p:spPr>
        <p:txBody>
          <a:bodyPr>
            <a:spAutoFit/>
          </a:bodyPr>
          <a:lstStyle/>
          <a:p>
            <a:pPr marL="457200" indent="-457200"/>
            <a:r>
              <a:rPr lang="en-US" b="1"/>
              <a:t>17.	LECTURES, SPEECHES OR POSTERS PRESENTED AT PROFESSIONAL CONFERENCES/MEETINGS </a:t>
            </a:r>
          </a:p>
          <a:p>
            <a:pPr marL="457200" indent="-457200"/>
            <a:r>
              <a:rPr lang="en-US"/>
              <a:t>	since last promotion (not to exceed ten years) or from UF employment for tenure nominees, whichever is more recent.</a:t>
            </a:r>
          </a:p>
          <a:p>
            <a:pPr marL="457200" indent="-457200"/>
            <a:endParaRPr lang="en-US"/>
          </a:p>
          <a:p>
            <a:pPr marL="457200" indent="-457200"/>
            <a:r>
              <a:rPr lang="en-US"/>
              <a:t>	This listing is to be in </a:t>
            </a:r>
            <a:r>
              <a:rPr lang="en-US" u="sng"/>
              <a:t>reverse chronological order </a:t>
            </a:r>
            <a:r>
              <a:rPr lang="en-US"/>
              <a:t>and is to be </a:t>
            </a:r>
            <a:r>
              <a:rPr lang="en-US" b="1"/>
              <a:t>categorized by type of meeting/conference</a:t>
            </a:r>
            <a:r>
              <a:rPr lang="en-US"/>
              <a:t>, i.e., international, national, regional, state, local, etc. The entries must also tell if the lecture or speech was invited. The list should include separate categories for invited seminars, refereed papers presented at such meetings, and participation as an invited panelist, organizer or moderator.</a:t>
            </a:r>
            <a:r>
              <a:rPr lang="en-US" b="1"/>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533400" y="533400"/>
            <a:ext cx="7772400" cy="533400"/>
          </a:xfrm>
        </p:spPr>
        <p:txBody>
          <a:bodyPr/>
          <a:lstStyle/>
          <a:p>
            <a:pPr eaLnBrk="1" hangingPunct="1"/>
            <a:r>
              <a:rPr lang="en-US" sz="1800" b="1" smtClean="0">
                <a:solidFill>
                  <a:schemeClr val="tx1"/>
                </a:solidFill>
              </a:rPr>
              <a:t>17.  LECTURES, SPEECHES OR POSTERS PRESENTED AT</a:t>
            </a:r>
            <a:br>
              <a:rPr lang="en-US" sz="1800" b="1" smtClean="0">
                <a:solidFill>
                  <a:schemeClr val="tx1"/>
                </a:solidFill>
              </a:rPr>
            </a:br>
            <a:r>
              <a:rPr lang="en-US" sz="1800" b="1" smtClean="0">
                <a:solidFill>
                  <a:schemeClr val="tx1"/>
                </a:solidFill>
              </a:rPr>
              <a:t>       PROFESSIONAL CONFERENCES/MEETINGS</a:t>
            </a:r>
          </a:p>
        </p:txBody>
      </p:sp>
      <p:sp>
        <p:nvSpPr>
          <p:cNvPr id="72706" name="Rectangle 3"/>
          <p:cNvSpPr>
            <a:spLocks noGrp="1" noChangeArrowheads="1"/>
          </p:cNvSpPr>
          <p:nvPr>
            <p:ph type="body" idx="1"/>
          </p:nvPr>
        </p:nvSpPr>
        <p:spPr>
          <a:xfrm>
            <a:off x="609600" y="1066800"/>
            <a:ext cx="8153400" cy="5105400"/>
          </a:xfrm>
        </p:spPr>
        <p:txBody>
          <a:bodyPr/>
          <a:lstStyle/>
          <a:p>
            <a:pPr marL="571500" indent="-571500"/>
            <a:r>
              <a:rPr lang="en-US" sz="1400" b="1" u="sng" smtClean="0"/>
              <a:t>International</a:t>
            </a:r>
            <a:endParaRPr lang="en-US" sz="1400" smtClean="0"/>
          </a:p>
          <a:p>
            <a:pPr marL="571500" indent="-571500"/>
            <a:r>
              <a:rPr lang="en-US" sz="1400" i="1" smtClean="0"/>
              <a:t>Refereed Papers</a:t>
            </a:r>
            <a:endParaRPr lang="en-US" sz="1400" smtClean="0"/>
          </a:p>
          <a:p>
            <a:pPr marL="571500" indent="-571500"/>
            <a:r>
              <a:rPr lang="en-US" sz="1400" smtClean="0"/>
              <a:t>2007   “La Mode Africaine: Early 20</a:t>
            </a:r>
            <a:r>
              <a:rPr lang="en-US" sz="1400" baseline="30000" smtClean="0"/>
              <a:t>th</a:t>
            </a:r>
            <a:r>
              <a:rPr lang="en-US" sz="1400" smtClean="0"/>
              <a:t> Century Exchanges via Fashion,” French Colonial Historical Society, La Rochelle, France.</a:t>
            </a:r>
          </a:p>
          <a:p>
            <a:pPr marL="571500" indent="-571500"/>
            <a:r>
              <a:rPr lang="en-US" sz="1400" smtClean="0"/>
              <a:t>2005	“Indigenous/International: Contemporary South African Fashion,” presented at conference on Dress in Southern Africa, University of KwaZulu-Natal, Pietermaritzberg, South Africa.</a:t>
            </a:r>
          </a:p>
          <a:p>
            <a:pPr marL="571500" indent="-571500"/>
            <a:r>
              <a:rPr lang="en-US" sz="1400" i="1" smtClean="0"/>
              <a:t>Invited Panelist, Organizer, or Moderator</a:t>
            </a:r>
            <a:endParaRPr lang="en-US" sz="1400" smtClean="0"/>
          </a:p>
          <a:p>
            <a:pPr marL="571500" indent="-571500">
              <a:buFontTx/>
              <a:buAutoNum type="arabicPlain" startAt="2008"/>
            </a:pPr>
            <a:r>
              <a:rPr lang="en-US" sz="1400" smtClean="0"/>
              <a:t>“Fashion and Power: African Styles and Colonial Encounters,” Humanities Seminar Series, University of Cape Town, South Africa. </a:t>
            </a:r>
          </a:p>
          <a:p>
            <a:pPr marL="571500" indent="-571500">
              <a:buFontTx/>
              <a:buAutoNum type="arabicPlain" startAt="2006"/>
            </a:pPr>
            <a:r>
              <a:rPr lang="en-US" sz="1400" smtClean="0"/>
              <a:t>Panel organizer and presenter, “Expositions and Influences: Africa’s Presence in French Fashion,” presented at Présences Africaines: Contesting Images and Creating Identities, University of Florida Paris Research Center, Paris, France.</a:t>
            </a:r>
          </a:p>
          <a:p>
            <a:pPr marL="571500" indent="-571500"/>
            <a:r>
              <a:rPr lang="en-US" sz="1400" b="1" u="sng" smtClean="0"/>
              <a:t>National</a:t>
            </a:r>
            <a:endParaRPr lang="en-US" sz="1400" smtClean="0"/>
          </a:p>
          <a:p>
            <a:pPr marL="571500" indent="-571500"/>
            <a:r>
              <a:rPr lang="en-US" sz="1400" i="1" smtClean="0"/>
              <a:t>Refereed Papers and Panels</a:t>
            </a:r>
            <a:endParaRPr lang="en-US" sz="1400" smtClean="0"/>
          </a:p>
          <a:p>
            <a:pPr marL="571500" indent="-571500"/>
            <a:r>
              <a:rPr lang="en-US" sz="1400" smtClean="0"/>
              <a:t>2009	Co-chair (with Sarah Adams), double panel “Clothing, Flesh, Bone: Visual Culture Above and Below the Skin,”  College Art Association, Los Angeles, California.</a:t>
            </a:r>
          </a:p>
          <a:p>
            <a:pPr marL="571500" indent="-571500"/>
            <a:r>
              <a:rPr lang="en-US" sz="1400" smtClean="0"/>
              <a:t>2007	Panel discussant, “In and Out of Fashion? Politics of Dress and Style in Africa,” African Studies Association, New York, New York.</a:t>
            </a:r>
          </a:p>
          <a:p>
            <a:pPr marL="571500" indent="-571500"/>
            <a:r>
              <a:rPr lang="en-US" sz="1400" smtClean="0"/>
              <a:t>2007	Panel organizer and chair, “The Uses of Tradition,” Triennial Symposium on African Art, Gainesville, Florida.</a:t>
            </a:r>
          </a:p>
          <a:p>
            <a:pPr marL="571500" indent="-571500"/>
            <a:r>
              <a:rPr lang="en-US" sz="1400" i="1" smtClean="0"/>
              <a:t>Invited Panelist, Organizer, or Moderator</a:t>
            </a:r>
            <a:endParaRPr lang="en-US" sz="1400" smtClean="0"/>
          </a:p>
          <a:p>
            <a:pPr marL="571500" indent="-571500"/>
            <a:r>
              <a:rPr lang="en-US" sz="1400" smtClean="0"/>
              <a:t>2008   “Strangelove: Wearing Art, Performing Fashion in South Africa,” Threads: New Research on African Textiles, National Museum of African Art, Washington DC. </a:t>
            </a:r>
          </a:p>
          <a:p>
            <a:pPr marL="571500" indent="-571500"/>
            <a:r>
              <a:rPr lang="en-US" sz="1400" smtClean="0"/>
              <a:t> </a:t>
            </a:r>
          </a:p>
        </p:txBody>
      </p:sp>
      <p:sp>
        <p:nvSpPr>
          <p:cNvPr id="6" name="TextBox 5"/>
          <p:cNvSpPr txBox="1"/>
          <p:nvPr/>
        </p:nvSpPr>
        <p:spPr>
          <a:xfrm>
            <a:off x="7086600" y="228600"/>
            <a:ext cx="16002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One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762000"/>
            <a:ext cx="7848600" cy="533400"/>
          </a:xfrm>
        </p:spPr>
        <p:txBody>
          <a:bodyPr/>
          <a:lstStyle/>
          <a:p>
            <a:r>
              <a:rPr lang="en-US" sz="1800" b="1" smtClean="0">
                <a:solidFill>
                  <a:schemeClr val="tx1"/>
                </a:solidFill>
              </a:rPr>
              <a:t>17.  LECTURES, SPEECHES OR POSTERS PRESENTED AT PROFESSIONAL CONFERENCES/MEETINGS</a:t>
            </a:r>
            <a:endParaRPr lang="en-US" sz="1800" smtClean="0"/>
          </a:p>
        </p:txBody>
      </p:sp>
      <p:sp>
        <p:nvSpPr>
          <p:cNvPr id="73730" name="Content Placeholder 2"/>
          <p:cNvSpPr>
            <a:spLocks noGrp="1"/>
          </p:cNvSpPr>
          <p:nvPr>
            <p:ph idx="1"/>
          </p:nvPr>
        </p:nvSpPr>
        <p:spPr>
          <a:xfrm>
            <a:off x="914400" y="1524000"/>
            <a:ext cx="7772400" cy="4419600"/>
          </a:xfrm>
        </p:spPr>
        <p:txBody>
          <a:bodyPr/>
          <a:lstStyle/>
          <a:p>
            <a:r>
              <a:rPr lang="en-US" sz="1400" smtClean="0"/>
              <a:t>Invited Lecture (local): The University of Florida MENC Chapter ; Presented: “</a:t>
            </a:r>
            <a:r>
              <a:rPr lang="en-US" sz="1400" i="1" smtClean="0"/>
              <a:t>High School Musical: A Guide for Directing Your First School Production</a:t>
            </a:r>
            <a:r>
              <a:rPr lang="en-US" sz="1400" smtClean="0"/>
              <a:t>,” Gainesville, FL. </a:t>
            </a:r>
            <a:r>
              <a:rPr lang="en-US" sz="1400" i="1" smtClean="0"/>
              <a:t> </a:t>
            </a:r>
            <a:r>
              <a:rPr lang="en-US" sz="1400" smtClean="0"/>
              <a:t>(March 2008)</a:t>
            </a:r>
            <a:r>
              <a:rPr lang="en-US" sz="1400" i="1" smtClean="0"/>
              <a:t>		  	</a:t>
            </a:r>
            <a:endParaRPr lang="en-US" sz="1400" smtClean="0"/>
          </a:p>
          <a:p>
            <a:r>
              <a:rPr lang="en-US" sz="1400" b="1" smtClean="0"/>
              <a:t> </a:t>
            </a:r>
            <a:r>
              <a:rPr lang="en-US" sz="1400" smtClean="0"/>
              <a:t>Invited Lecture (National): “</a:t>
            </a:r>
            <a:r>
              <a:rPr lang="en-US" sz="1400" i="1" smtClean="0"/>
              <a:t>Melody, Harmony, Rhythm, and Text in the Operas of  Richard Faith,” </a:t>
            </a:r>
            <a:r>
              <a:rPr lang="en-US" sz="1400" smtClean="0"/>
              <a:t>Presented at the premier of Faith’s Opera </a:t>
            </a:r>
            <a:r>
              <a:rPr lang="en-US" sz="1400" i="1" smtClean="0"/>
              <a:t>Beauty and the Beast, The</a:t>
            </a:r>
            <a:r>
              <a:rPr lang="en-US" sz="1400" smtClean="0"/>
              <a:t> University of Evansville, Evansville, IN.</a:t>
            </a:r>
            <a:r>
              <a:rPr lang="en-US" sz="1400" i="1" smtClean="0"/>
              <a:t> </a:t>
            </a:r>
            <a:r>
              <a:rPr lang="en-US" sz="1400" smtClean="0"/>
              <a:t>(April 1999)</a:t>
            </a:r>
          </a:p>
          <a:p>
            <a:r>
              <a:rPr lang="en-US" sz="1400" smtClean="0"/>
              <a:t> </a:t>
            </a:r>
          </a:p>
          <a:p>
            <a:r>
              <a:rPr lang="en-US" sz="1400" b="1" smtClean="0"/>
              <a:t>Adjudication (Invited)</a:t>
            </a:r>
            <a:endParaRPr lang="en-US" sz="1400" smtClean="0"/>
          </a:p>
          <a:p>
            <a:r>
              <a:rPr lang="en-US" sz="1400" b="1" smtClean="0"/>
              <a:t> </a:t>
            </a:r>
            <a:endParaRPr lang="en-US" sz="1400" smtClean="0"/>
          </a:p>
          <a:p>
            <a:r>
              <a:rPr lang="en-US" sz="1400" smtClean="0"/>
              <a:t>Florida Vocal Association – State</a:t>
            </a:r>
          </a:p>
          <a:p>
            <a:endParaRPr lang="en-US" sz="1400" smtClean="0"/>
          </a:p>
          <a:p>
            <a:r>
              <a:rPr lang="en-US" sz="1400" smtClean="0"/>
              <a:t>Judge for North Florida Solo and Ensemble Auditions – District Five, Ocala, FL. (February 8 and 9, 2008)</a:t>
            </a:r>
          </a:p>
          <a:p>
            <a:r>
              <a:rPr lang="en-US" sz="1400" smtClean="0"/>
              <a:t> </a:t>
            </a:r>
          </a:p>
          <a:p>
            <a:r>
              <a:rPr lang="en-US" sz="1400" smtClean="0"/>
              <a:t>Festivals of Music – National, Judge for Choral Music Event, Orlando, FL. (May 2006)</a:t>
            </a:r>
          </a:p>
          <a:p>
            <a:r>
              <a:rPr lang="en-US" sz="1400" smtClean="0"/>
              <a:t> </a:t>
            </a:r>
          </a:p>
          <a:p>
            <a:r>
              <a:rPr lang="en-US" sz="1400" smtClean="0"/>
              <a:t>Virginia Chapman Voice Competition – Regional Judge for Brewton-Parker College Vocal Audition, Mount Vernon, GA. (February 27, 2005) </a:t>
            </a:r>
          </a:p>
          <a:p>
            <a:endParaRPr lang="en-US" sz="1400" smtClean="0"/>
          </a:p>
        </p:txBody>
      </p:sp>
      <p:sp>
        <p:nvSpPr>
          <p:cNvPr id="6" name="Oval Callout 5"/>
          <p:cNvSpPr/>
          <p:nvPr/>
        </p:nvSpPr>
        <p:spPr>
          <a:xfrm>
            <a:off x="4876800" y="2971800"/>
            <a:ext cx="2971800" cy="1143000"/>
          </a:xfrm>
          <a:prstGeom prst="wedgeEllipseCallout">
            <a:avLst>
              <a:gd name="adj1" fmla="val -118525"/>
              <a:gd name="adj2" fmla="val -20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C00000"/>
                </a:solidFill>
              </a:rPr>
              <a:t>Should be listed under 26. Activities in the Profession</a:t>
            </a:r>
            <a:endParaRPr lang="en-US" sz="1600" dirty="0">
              <a:solidFill>
                <a:srgbClr val="C00000"/>
              </a:solidFill>
            </a:endParaRPr>
          </a:p>
        </p:txBody>
      </p:sp>
      <p:sp>
        <p:nvSpPr>
          <p:cNvPr id="7" name="TextBox 6"/>
          <p:cNvSpPr txBox="1"/>
          <p:nvPr/>
        </p:nvSpPr>
        <p:spPr>
          <a:xfrm>
            <a:off x="6934200" y="228600"/>
            <a:ext cx="16002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a:t>
            </a:r>
            <a:r>
              <a:rPr lang="en-US" sz="1800" dirty="0"/>
              <a:t>Two</a:t>
            </a:r>
            <a:endParaRPr lang="en-US"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381000" y="381000"/>
            <a:ext cx="8153400" cy="3570288"/>
          </a:xfrm>
          <a:prstGeom prst="rect">
            <a:avLst/>
          </a:prstGeom>
          <a:noFill/>
          <a:ln w="9525">
            <a:noFill/>
            <a:miter lim="800000"/>
            <a:headEnd/>
            <a:tailEnd/>
          </a:ln>
        </p:spPr>
        <p:txBody>
          <a:bodyPr>
            <a:spAutoFit/>
          </a:bodyPr>
          <a:lstStyle/>
          <a:p>
            <a:pPr marL="342900" indent="-342900"/>
            <a:r>
              <a:rPr lang="en-US" sz="1600" b="1"/>
              <a:t>18.</a:t>
            </a:r>
            <a:r>
              <a:rPr lang="en-US" sz="1600"/>
              <a:t> </a:t>
            </a:r>
            <a:r>
              <a:rPr lang="en-US" sz="1600" b="1"/>
              <a:t>CONTRACTS AND GRANTS SINCE THE LAST PROMOTION (NOT TO EXCEED TEN YEARS) OR FROM UF EMPLOYMENT FOR TENURE NOMINEES, whichever is more recent. </a:t>
            </a:r>
            <a:r>
              <a:rPr lang="en-US" sz="1600"/>
              <a:t>Entries should be made in reverse chronological order.</a:t>
            </a:r>
            <a:r>
              <a:rPr lang="en-US" sz="1600" b="1"/>
              <a:t> </a:t>
            </a:r>
            <a:endParaRPr lang="en-US" sz="1600"/>
          </a:p>
          <a:p>
            <a:pPr marL="342900" indent="-342900"/>
            <a:endParaRPr lang="en-US" sz="1800"/>
          </a:p>
          <a:p>
            <a:pPr marL="342900" indent="-342900"/>
            <a:r>
              <a:rPr lang="en-US" sz="1200" b="1"/>
              <a:t>         </a:t>
            </a:r>
            <a:r>
              <a:rPr lang="en-US" sz="1600" b="1"/>
              <a:t>a. Funded Externally</a:t>
            </a:r>
            <a:r>
              <a:rPr lang="en-US" sz="1600"/>
              <a:t> - </a:t>
            </a:r>
            <a:r>
              <a:rPr lang="en-US" sz="1600" u="sng"/>
              <a:t>Each entry should include the effective dates of the contract/grant, the value, the name of the external funding agency, and the role of the nominee, i.e., P.I., co-P.I. or Investigator</a:t>
            </a:r>
            <a:r>
              <a:rPr lang="en-US" sz="1600"/>
              <a:t>. If applicable, this should include funding received while employed by another institution. Please be explicit regarding funding, and, in particular, indicate whenever possible your share of the total grant funding. Following the list of individual grants, </a:t>
            </a:r>
            <a:r>
              <a:rPr lang="en-US" sz="1600" u="sng"/>
              <a:t>a summary of external grant funding should be included as illustrated in the following example.</a:t>
            </a:r>
            <a:r>
              <a:rPr lang="en-US" sz="1600" b="1" u="sng"/>
              <a:t> </a:t>
            </a:r>
          </a:p>
          <a:p>
            <a:pPr marL="342900" indent="-342900"/>
            <a:endParaRPr lang="en-US" sz="1600" b="1" u="sng"/>
          </a:p>
          <a:p>
            <a:pPr marL="342900" indent="-342900"/>
            <a:r>
              <a:rPr lang="en-US" sz="1600"/>
              <a:t>       </a:t>
            </a:r>
            <a:r>
              <a:rPr lang="en-US" sz="1600" u="sng"/>
              <a:t>Following the list of individual grants, a summary of external grant funding should be included as illustrated in the following example.</a:t>
            </a:r>
            <a:r>
              <a:rPr lang="en-US" sz="1600"/>
              <a:t> </a:t>
            </a:r>
          </a:p>
        </p:txBody>
      </p:sp>
      <p:sp>
        <p:nvSpPr>
          <p:cNvPr id="74755" name="Rectangle 2"/>
          <p:cNvSpPr>
            <a:spLocks noChangeArrowheads="1"/>
          </p:cNvSpPr>
          <p:nvPr/>
        </p:nvSpPr>
        <p:spPr bwMode="auto">
          <a:xfrm rot="10800000" flipV="1">
            <a:off x="762000" y="4084638"/>
            <a:ext cx="7696200" cy="2216150"/>
          </a:xfrm>
          <a:prstGeom prst="rect">
            <a:avLst/>
          </a:prstGeom>
          <a:noFill/>
          <a:ln w="9525">
            <a:noFill/>
            <a:miter lim="800000"/>
            <a:headEnd/>
            <a:tailEnd/>
          </a:ln>
        </p:spPr>
        <p:txBody>
          <a:bodyPr>
            <a:spAutoFit/>
          </a:bodyPr>
          <a:lstStyle/>
          <a:p>
            <a:pPr algn="ctr"/>
            <a:endParaRPr lang="en-US" sz="1200"/>
          </a:p>
          <a:p>
            <a:pPr algn="ctr"/>
            <a:r>
              <a:rPr lang="en-US" sz="1400"/>
              <a:t>Summary of External Grant Funding Received, </a:t>
            </a:r>
            <a:r>
              <a:rPr lang="en-US" sz="1400" b="1"/>
              <a:t>Year </a:t>
            </a:r>
            <a:r>
              <a:rPr lang="en-US" sz="1400"/>
              <a:t>– present </a:t>
            </a:r>
          </a:p>
          <a:p>
            <a:pPr algn="ctr"/>
            <a:r>
              <a:rPr lang="en-US" sz="1400" b="1" u="sng"/>
              <a:t>Summary of Grant Funding</a:t>
            </a:r>
            <a:endParaRPr lang="en-US" sz="1400" u="sng"/>
          </a:p>
          <a:p>
            <a:endParaRPr lang="en-US" sz="1400"/>
          </a:p>
          <a:p>
            <a:r>
              <a:rPr lang="en-US" sz="1400" u="sng"/>
              <a:t>ROLE</a:t>
            </a:r>
            <a:r>
              <a:rPr lang="en-US" sz="1400"/>
              <a:t>	</a:t>
            </a:r>
            <a:r>
              <a:rPr lang="en-US" sz="1400" b="1" u="sng"/>
              <a:t>TOTAL</a:t>
            </a:r>
            <a:r>
              <a:rPr lang="en-US" sz="1400" b="1"/>
              <a:t> 	</a:t>
            </a:r>
            <a:r>
              <a:rPr lang="en-US" sz="1400" u="sng"/>
              <a:t>Direct Costs</a:t>
            </a:r>
            <a:r>
              <a:rPr lang="en-US" sz="1400"/>
              <a:t>	</a:t>
            </a:r>
            <a:r>
              <a:rPr lang="en-US" sz="1400" u="sng"/>
              <a:t>Indirect Costs</a:t>
            </a:r>
            <a:r>
              <a:rPr lang="en-US" sz="1400"/>
              <a:t> </a:t>
            </a:r>
          </a:p>
          <a:p>
            <a:r>
              <a:rPr lang="en-US" sz="1400"/>
              <a:t>Principal Investigator	$ 5,286,867	$4,249,854 	$ 1,037,013</a:t>
            </a:r>
          </a:p>
          <a:p>
            <a:r>
              <a:rPr lang="en-US" sz="1400"/>
              <a:t>Co-Principal Investigator 	$ 2,783,493	$2,011,711 	$    771,782 </a:t>
            </a:r>
          </a:p>
          <a:p>
            <a:r>
              <a:rPr lang="en-US" sz="1400"/>
              <a:t>Investigator 	$ 1,806,250	$1,250,000 	$    556,250                                                    Sponsor of Junior Faculty 	$    306,645 	$   306,645 	$       -- </a:t>
            </a:r>
          </a:p>
          <a:p>
            <a:r>
              <a:rPr lang="en-US" sz="1400"/>
              <a:t>TOTALS	</a:t>
            </a:r>
            <a:r>
              <a:rPr lang="en-US" sz="1400" b="1"/>
              <a:t>$10,183,255 	$7,818,210	$ 2,365,045 </a:t>
            </a:r>
          </a:p>
        </p:txBody>
      </p:sp>
      <p:grpSp>
        <p:nvGrpSpPr>
          <p:cNvPr id="74756" name="Group 6"/>
          <p:cNvGrpSpPr>
            <a:grpSpLocks/>
          </p:cNvGrpSpPr>
          <p:nvPr/>
        </p:nvGrpSpPr>
        <p:grpSpPr bwMode="auto">
          <a:xfrm>
            <a:off x="6591300" y="4229100"/>
            <a:ext cx="2400300" cy="1752600"/>
            <a:chOff x="6591300" y="4229100"/>
            <a:chExt cx="2400300" cy="1752600"/>
          </a:xfrm>
        </p:grpSpPr>
        <p:sp>
          <p:nvSpPr>
            <p:cNvPr id="5" name="Left-Up Arrow 4"/>
            <p:cNvSpPr/>
            <p:nvPr/>
          </p:nvSpPr>
          <p:spPr>
            <a:xfrm rot="18407761">
              <a:off x="6705600" y="4114800"/>
              <a:ext cx="1752600" cy="1981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758" name="TextBox 5"/>
            <p:cNvSpPr txBox="1">
              <a:spLocks noChangeArrowheads="1"/>
            </p:cNvSpPr>
            <p:nvPr/>
          </p:nvSpPr>
          <p:spPr bwMode="auto">
            <a:xfrm>
              <a:off x="7620000" y="4343401"/>
              <a:ext cx="1371600" cy="1015663"/>
            </a:xfrm>
            <a:prstGeom prst="rect">
              <a:avLst/>
            </a:prstGeom>
            <a:noFill/>
            <a:ln w="9525">
              <a:noFill/>
              <a:miter lim="800000"/>
              <a:headEnd/>
              <a:tailEnd/>
            </a:ln>
          </p:spPr>
          <p:txBody>
            <a:bodyPr>
              <a:spAutoFit/>
            </a:bodyPr>
            <a:lstStyle/>
            <a:p>
              <a:pPr algn="ctr"/>
              <a:r>
                <a:rPr lang="en-US">
                  <a:solidFill>
                    <a:srgbClr val="C00000"/>
                  </a:solidFill>
                </a:rPr>
                <a:t>Must use</a:t>
              </a:r>
            </a:p>
            <a:p>
              <a:pPr algn="ctr"/>
              <a:r>
                <a:rPr lang="en-US">
                  <a:solidFill>
                    <a:srgbClr val="C00000"/>
                  </a:solidFill>
                </a:rPr>
                <a:t>this format!</a:t>
              </a:r>
            </a:p>
            <a:p>
              <a:endParaRPr 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228600" y="685800"/>
            <a:ext cx="8458200" cy="677863"/>
          </a:xfrm>
          <a:prstGeom prst="rect">
            <a:avLst/>
          </a:prstGeom>
          <a:noFill/>
          <a:ln w="9525">
            <a:noFill/>
            <a:miter lim="800000"/>
            <a:headEnd/>
            <a:tailEnd/>
          </a:ln>
        </p:spPr>
        <p:txBody>
          <a:bodyPr anchor="ctr">
            <a:spAutoFit/>
          </a:bodyPr>
          <a:lstStyle/>
          <a:p>
            <a:pPr marL="342900" indent="-342900"/>
            <a:r>
              <a:rPr lang="en-US" b="1"/>
              <a:t>   18. CONTRACTS AND GRANTS </a:t>
            </a:r>
            <a:r>
              <a:rPr lang="en-US" sz="1800" b="1"/>
              <a:t/>
            </a:r>
            <a:br>
              <a:rPr lang="en-US" sz="1800" b="1"/>
            </a:br>
            <a:r>
              <a:rPr lang="en-US" sz="1800" b="1"/>
              <a:t> </a:t>
            </a:r>
            <a:endParaRPr lang="en-US" sz="1800"/>
          </a:p>
        </p:txBody>
      </p:sp>
      <p:sp>
        <p:nvSpPr>
          <p:cNvPr id="5" name="TextBox 4"/>
          <p:cNvSpPr txBox="1"/>
          <p:nvPr/>
        </p:nvSpPr>
        <p:spPr>
          <a:xfrm>
            <a:off x="7239000" y="533400"/>
            <a:ext cx="12954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a:t>
            </a:r>
          </a:p>
        </p:txBody>
      </p:sp>
      <p:sp>
        <p:nvSpPr>
          <p:cNvPr id="75781" name="Rectangle 8"/>
          <p:cNvSpPr>
            <a:spLocks noChangeArrowheads="1"/>
          </p:cNvSpPr>
          <p:nvPr/>
        </p:nvSpPr>
        <p:spPr bwMode="auto">
          <a:xfrm>
            <a:off x="457200" y="1066800"/>
            <a:ext cx="8001000" cy="4954588"/>
          </a:xfrm>
          <a:prstGeom prst="rect">
            <a:avLst/>
          </a:prstGeom>
          <a:noFill/>
          <a:ln w="9525">
            <a:noFill/>
            <a:miter lim="800000"/>
            <a:headEnd/>
            <a:tailEnd/>
          </a:ln>
        </p:spPr>
        <p:txBody>
          <a:bodyPr anchor="ctr">
            <a:spAutoFit/>
          </a:bodyPr>
          <a:lstStyle/>
          <a:p>
            <a:pPr indent="457200" eaLnBrk="0" hangingPunct="0">
              <a:tabLst>
                <a:tab pos="457200" algn="l"/>
              </a:tabLst>
            </a:pPr>
            <a:r>
              <a:rPr lang="en-US" sz="1200" b="1">
                <a:cs typeface="Times New Roman" pitchFamily="18" charset="0"/>
              </a:rPr>
              <a:t>a. Funded Externally</a:t>
            </a:r>
            <a:endParaRPr lang="en-US" sz="800"/>
          </a:p>
          <a:p>
            <a:pPr indent="457200" eaLnBrk="0" hangingPunct="0">
              <a:tabLst>
                <a:tab pos="457200" algn="l"/>
              </a:tabLst>
            </a:pPr>
            <a:r>
              <a:rPr lang="en-US" sz="1200">
                <a:cs typeface="Times New Roman" pitchFamily="18" charset="0"/>
              </a:rPr>
              <a:t>*Principal investigator except where noted</a:t>
            </a:r>
          </a:p>
          <a:p>
            <a:pPr indent="457200" eaLnBrk="0" hangingPunct="0">
              <a:tabLst>
                <a:tab pos="457200" algn="l"/>
              </a:tabLst>
            </a:pPr>
            <a:endParaRPr lang="en-US" sz="800"/>
          </a:p>
          <a:p>
            <a:pPr indent="457200" eaLnBrk="0" hangingPunct="0">
              <a:tabLst>
                <a:tab pos="457200" algn="l"/>
              </a:tabLst>
            </a:pPr>
            <a:r>
              <a:rPr lang="en-US" sz="1200" u="sng">
                <a:cs typeface="Times New Roman" pitchFamily="18" charset="0"/>
              </a:rPr>
              <a:t>Effective Date</a:t>
            </a:r>
            <a:r>
              <a:rPr lang="en-US" sz="1200">
                <a:cs typeface="Times New Roman" pitchFamily="18" charset="0"/>
              </a:rPr>
              <a:t>       	</a:t>
            </a:r>
            <a:r>
              <a:rPr lang="en-US" sz="1200" u="sng">
                <a:cs typeface="Times New Roman" pitchFamily="18" charset="0"/>
              </a:rPr>
              <a:t>Name of Grant/Funding Agency</a:t>
            </a:r>
            <a:r>
              <a:rPr lang="en-US" sz="1200">
                <a:cs typeface="Times New Roman" pitchFamily="18" charset="0"/>
              </a:rPr>
              <a:t>			</a:t>
            </a:r>
            <a:r>
              <a:rPr lang="en-US" sz="1200" u="sng">
                <a:cs typeface="Times New Roman" pitchFamily="18" charset="0"/>
              </a:rPr>
              <a:t>Value</a:t>
            </a:r>
            <a:r>
              <a:rPr lang="en-US" sz="1200">
                <a:cs typeface="Times New Roman" pitchFamily="18" charset="0"/>
              </a:rPr>
              <a:t> </a:t>
            </a:r>
            <a:endParaRPr lang="en-US" sz="800"/>
          </a:p>
          <a:p>
            <a:pPr indent="457200" eaLnBrk="0" hangingPunct="0">
              <a:tabLst>
                <a:tab pos="457200" algn="l"/>
              </a:tabLst>
            </a:pPr>
            <a:r>
              <a:rPr lang="en-US" sz="1200">
                <a:cs typeface="Times New Roman" pitchFamily="18" charset="0"/>
              </a:rPr>
              <a:t>1/05	National Endowment for the Arts, Artistic Creativity and Preservation</a:t>
            </a:r>
            <a:endParaRPr lang="en-US" sz="800"/>
          </a:p>
          <a:p>
            <a:pPr indent="457200" eaLnBrk="0" hangingPunct="0">
              <a:tabLst>
                <a:tab pos="457200" algn="l"/>
              </a:tabLst>
            </a:pPr>
            <a:r>
              <a:rPr lang="en-US" sz="1200">
                <a:cs typeface="Times New Roman" pitchFamily="18" charset="0"/>
              </a:rPr>
              <a:t>	Program   (transfer to University of Florida effective date 2/06)		$10,000	</a:t>
            </a:r>
            <a:endParaRPr lang="en-US" sz="800"/>
          </a:p>
          <a:p>
            <a:pPr indent="457200" eaLnBrk="0" hangingPunct="0">
              <a:tabLst>
                <a:tab pos="457200" algn="l"/>
              </a:tabLst>
            </a:pPr>
            <a:r>
              <a:rPr lang="en-US" sz="1200">
                <a:cs typeface="Times New Roman" pitchFamily="18" charset="0"/>
              </a:rPr>
              <a:t>1/04	Committee on International Travel, University of Iowa International  </a:t>
            </a:r>
            <a:endParaRPr lang="en-US" sz="800"/>
          </a:p>
          <a:p>
            <a:pPr indent="457200" eaLnBrk="0" hangingPunct="0">
              <a:tabLst>
                <a:tab pos="457200" algn="l"/>
              </a:tabLst>
            </a:pPr>
            <a:r>
              <a:rPr lang="en-US" sz="1200">
                <a:cs typeface="Times New Roman" pitchFamily="18" charset="0"/>
              </a:rPr>
              <a:t>	Programs Summer travel grant				$500 </a:t>
            </a:r>
            <a:endParaRPr lang="en-US" sz="800"/>
          </a:p>
          <a:p>
            <a:pPr indent="457200" eaLnBrk="0" hangingPunct="0">
              <a:tabLst>
                <a:tab pos="457200" algn="l"/>
              </a:tabLst>
            </a:pPr>
            <a:r>
              <a:rPr lang="en-US" sz="1200">
                <a:cs typeface="Times New Roman" pitchFamily="18" charset="0"/>
              </a:rPr>
              <a:t>3/02	Getty Foundation Curatorial Research Grant   			$12,300</a:t>
            </a:r>
            <a:endParaRPr lang="en-US" sz="800"/>
          </a:p>
          <a:p>
            <a:pPr indent="457200" eaLnBrk="0" hangingPunct="0">
              <a:tabLst>
                <a:tab pos="457200" algn="l"/>
              </a:tabLst>
            </a:pPr>
            <a:r>
              <a:rPr lang="en-US" sz="1200">
                <a:cs typeface="Times New Roman" pitchFamily="18" charset="0"/>
              </a:rPr>
              <a:t>3/02	Arts and Humanities Initiative, University of Iowa   			$6,500</a:t>
            </a:r>
            <a:endParaRPr lang="en-US" sz="800"/>
          </a:p>
          <a:p>
            <a:pPr indent="457200" eaLnBrk="0" hangingPunct="0">
              <a:tabLst>
                <a:tab pos="457200" algn="l"/>
              </a:tabLst>
            </a:pPr>
            <a:r>
              <a:rPr lang="en-US" sz="1200">
                <a:cs typeface="Times New Roman" pitchFamily="18" charset="0"/>
              </a:rPr>
              <a:t>12/01	Co-principal investigator  Obermann Humanities Symposium Award, </a:t>
            </a:r>
            <a:endParaRPr lang="en-US" sz="800"/>
          </a:p>
          <a:p>
            <a:pPr indent="457200" eaLnBrk="0" hangingPunct="0">
              <a:tabLst>
                <a:tab pos="457200" algn="l"/>
              </a:tabLst>
            </a:pPr>
            <a:r>
              <a:rPr lang="en-US" sz="1200">
                <a:cs typeface="Times New Roman" pitchFamily="18" charset="0"/>
              </a:rPr>
              <a:t>	Obermann Center for Advanced Studies, University of Iowa  		$10,000</a:t>
            </a:r>
            <a:endParaRPr lang="en-US" sz="800"/>
          </a:p>
          <a:p>
            <a:pPr indent="457200" eaLnBrk="0" hangingPunct="0">
              <a:tabLst>
                <a:tab pos="457200" algn="l"/>
              </a:tabLst>
            </a:pPr>
            <a:r>
              <a:rPr lang="en-US" sz="1200">
                <a:cs typeface="Times New Roman" pitchFamily="18" charset="0"/>
              </a:rPr>
              <a:t>12/01	Co-Principal Investigator  International Programs Major Project Award, </a:t>
            </a:r>
            <a:endParaRPr lang="en-US" sz="800"/>
          </a:p>
          <a:p>
            <a:pPr indent="457200" eaLnBrk="0" hangingPunct="0">
              <a:tabLst>
                <a:tab pos="457200" algn="l"/>
              </a:tabLst>
            </a:pPr>
            <a:r>
              <a:rPr lang="en-US" sz="1200">
                <a:cs typeface="Times New Roman" pitchFamily="18" charset="0"/>
              </a:rPr>
              <a:t>	University of Iowa.   					$10,000  </a:t>
            </a:r>
            <a:endParaRPr lang="en-US" sz="800"/>
          </a:p>
          <a:p>
            <a:pPr indent="457200" eaLnBrk="0" hangingPunct="0">
              <a:tabLst>
                <a:tab pos="457200" algn="l"/>
              </a:tabLst>
            </a:pPr>
            <a:r>
              <a:rPr lang="en-US" sz="1200">
                <a:cs typeface="Times New Roman" pitchFamily="18" charset="0"/>
              </a:rPr>
              <a:t>1999	The Rockefeller Foundation, Museums Program   			$20,000</a:t>
            </a:r>
            <a:endParaRPr lang="en-US" sz="800"/>
          </a:p>
          <a:p>
            <a:pPr indent="457200" eaLnBrk="0" hangingPunct="0">
              <a:tabLst>
                <a:tab pos="457200" algn="l"/>
              </a:tabLst>
            </a:pPr>
            <a:r>
              <a:rPr lang="en-US" sz="1200">
                <a:cs typeface="Times New Roman" pitchFamily="18" charset="0"/>
              </a:rPr>
              <a:t>1999	National Endowment for the Arts Heritage and Preservation Grant 		$14,000	</a:t>
            </a:r>
            <a:endParaRPr lang="en-US" sz="800"/>
          </a:p>
          <a:p>
            <a:pPr indent="457200" eaLnBrk="0" hangingPunct="0">
              <a:tabLst>
                <a:tab pos="457200" algn="l"/>
              </a:tabLst>
            </a:pPr>
            <a:r>
              <a:rPr lang="en-US" sz="1200">
                <a:cs typeface="Times New Roman" pitchFamily="18" charset="0"/>
              </a:rPr>
              <a:t>1999	Meritorious Professional Development Award, University of Iowa		  $3,000</a:t>
            </a:r>
          </a:p>
          <a:p>
            <a:pPr indent="457200" eaLnBrk="0" hangingPunct="0">
              <a:tabLst>
                <a:tab pos="457200" algn="l"/>
              </a:tabLst>
            </a:pPr>
            <a:endParaRPr lang="en-US" sz="800"/>
          </a:p>
          <a:p>
            <a:pPr indent="457200" eaLnBrk="0" hangingPunct="0">
              <a:tabLst>
                <a:tab pos="457200" algn="l"/>
              </a:tabLst>
            </a:pPr>
            <a:endParaRPr lang="en-US" sz="800"/>
          </a:p>
          <a:p>
            <a:pPr indent="457200" eaLnBrk="0" hangingPunct="0">
              <a:tabLst>
                <a:tab pos="457200" algn="l"/>
              </a:tabLst>
            </a:pPr>
            <a:r>
              <a:rPr lang="en-US" sz="1200">
                <a:cs typeface="Times New Roman" pitchFamily="18" charset="0"/>
              </a:rPr>
              <a:t>                            Summary of External Grant Funding Received, 1999 – present</a:t>
            </a:r>
          </a:p>
          <a:p>
            <a:pPr indent="457200" eaLnBrk="0" hangingPunct="0">
              <a:tabLst>
                <a:tab pos="457200" algn="l"/>
              </a:tabLst>
            </a:pPr>
            <a:r>
              <a:rPr lang="en-US" sz="1200"/>
              <a:t>                                                      </a:t>
            </a:r>
            <a:r>
              <a:rPr lang="en-US" sz="1200" b="1" u="sng">
                <a:cs typeface="Times New Roman" pitchFamily="18" charset="0"/>
              </a:rPr>
              <a:t>Summary of Grant Funding</a:t>
            </a:r>
            <a:endParaRPr lang="en-US" sz="1200"/>
          </a:p>
          <a:p>
            <a:pPr indent="457200" eaLnBrk="0" hangingPunct="0">
              <a:tabLst>
                <a:tab pos="457200" algn="l"/>
              </a:tabLst>
            </a:pPr>
            <a:endParaRPr lang="en-US" sz="800"/>
          </a:p>
          <a:p>
            <a:pPr indent="457200" eaLnBrk="0" hangingPunct="0">
              <a:tabLst>
                <a:tab pos="457200" algn="l"/>
              </a:tabLst>
            </a:pPr>
            <a:r>
              <a:rPr lang="en-US" sz="1200" b="1" u="sng">
                <a:cs typeface="Times New Roman" pitchFamily="18" charset="0"/>
              </a:rPr>
              <a:t>ROLE</a:t>
            </a:r>
            <a:r>
              <a:rPr lang="en-US" sz="1200">
                <a:cs typeface="Times New Roman" pitchFamily="18" charset="0"/>
              </a:rPr>
              <a:t>			</a:t>
            </a:r>
            <a:r>
              <a:rPr lang="en-US" sz="1200" b="1" u="sng">
                <a:cs typeface="Times New Roman" pitchFamily="18" charset="0"/>
              </a:rPr>
              <a:t>TOTAL</a:t>
            </a:r>
            <a:r>
              <a:rPr lang="en-US" sz="1200">
                <a:cs typeface="Times New Roman" pitchFamily="18" charset="0"/>
              </a:rPr>
              <a:t>	        </a:t>
            </a:r>
            <a:r>
              <a:rPr lang="en-US" sz="1200" b="1" u="sng">
                <a:cs typeface="Times New Roman" pitchFamily="18" charset="0"/>
              </a:rPr>
              <a:t>Direct Costs</a:t>
            </a:r>
            <a:r>
              <a:rPr lang="en-US" sz="1200">
                <a:cs typeface="Times New Roman" pitchFamily="18" charset="0"/>
              </a:rPr>
              <a:t>     	    </a:t>
            </a:r>
            <a:r>
              <a:rPr lang="en-US" sz="1200" b="1" u="sng">
                <a:cs typeface="Times New Roman" pitchFamily="18" charset="0"/>
              </a:rPr>
              <a:t>Indirect Costs</a:t>
            </a:r>
            <a:endParaRPr lang="en-US" sz="800"/>
          </a:p>
          <a:p>
            <a:pPr indent="457200" eaLnBrk="0" hangingPunct="0">
              <a:tabLst>
                <a:tab pos="457200" algn="l"/>
              </a:tabLst>
            </a:pPr>
            <a:r>
              <a:rPr lang="en-US" sz="1200">
                <a:cs typeface="Times New Roman" pitchFamily="18" charset="0"/>
              </a:rPr>
              <a:t>Principal Investigator		$    66,300	        $   66,300	         $   0</a:t>
            </a:r>
            <a:endParaRPr lang="en-US" sz="800"/>
          </a:p>
          <a:p>
            <a:pPr indent="457200" eaLnBrk="0" hangingPunct="0">
              <a:tabLst>
                <a:tab pos="457200" algn="l"/>
              </a:tabLst>
            </a:pPr>
            <a:r>
              <a:rPr lang="en-US" sz="1200">
                <a:cs typeface="Times New Roman" pitchFamily="18" charset="0"/>
              </a:rPr>
              <a:t>Co-Principal Investigator	$    20,000	        $   20,000	         $   0</a:t>
            </a:r>
            <a:endParaRPr lang="en-US" sz="800"/>
          </a:p>
          <a:p>
            <a:pPr indent="457200" eaLnBrk="0" hangingPunct="0">
              <a:tabLst>
                <a:tab pos="457200" algn="l"/>
              </a:tabLst>
            </a:pPr>
            <a:r>
              <a:rPr lang="en-US" sz="1200" b="1">
                <a:cs typeface="Times New Roman" pitchFamily="18" charset="0"/>
              </a:rPr>
              <a:t>TOTALS		$    86,300	        $   86,300	         $   0</a:t>
            </a:r>
            <a:endParaRPr lang="en-US" sz="800"/>
          </a:p>
          <a:p>
            <a:pPr indent="457200" eaLnBrk="0" hangingPunct="0">
              <a:tabLst>
                <a:tab pos="457200" algn="l"/>
              </a:tabLst>
            </a:pPr>
            <a:endParaRPr lang="en-US"/>
          </a:p>
        </p:txBody>
      </p:sp>
      <p:sp>
        <p:nvSpPr>
          <p:cNvPr id="6" name="Oval Callout 5"/>
          <p:cNvSpPr/>
          <p:nvPr/>
        </p:nvSpPr>
        <p:spPr>
          <a:xfrm>
            <a:off x="6553200" y="4267200"/>
            <a:ext cx="2286000" cy="381000"/>
          </a:xfrm>
          <a:prstGeom prst="wedgeEllipseCallout">
            <a:avLst>
              <a:gd name="adj1" fmla="val -69333"/>
              <a:gd name="adj2" fmla="val 20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C00000"/>
                </a:solidFill>
              </a:rPr>
              <a:t>Should give year!</a:t>
            </a:r>
            <a:endParaRPr lang="en-US" sz="1400" b="1" dirty="0">
              <a:solidFill>
                <a:srgbClr val="C00000"/>
              </a:solidFill>
            </a:endParaRPr>
          </a:p>
        </p:txBody>
      </p:sp>
      <p:sp>
        <p:nvSpPr>
          <p:cNvPr id="7" name="Oval Callout 6"/>
          <p:cNvSpPr/>
          <p:nvPr/>
        </p:nvSpPr>
        <p:spPr>
          <a:xfrm>
            <a:off x="2209800" y="5867400"/>
            <a:ext cx="2667000" cy="685800"/>
          </a:xfrm>
          <a:prstGeom prst="wedgeEllipseCallout">
            <a:avLst>
              <a:gd name="adj1" fmla="val -51302"/>
              <a:gd name="adj2" fmla="val -1008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C00000"/>
                </a:solidFill>
              </a:rPr>
              <a:t>Can leave out “roles” not applicable</a:t>
            </a:r>
            <a:endParaRPr lang="en-US" sz="1400" b="1" dirty="0">
              <a:solidFill>
                <a:srgbClr val="C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685800" y="457200"/>
            <a:ext cx="8077200" cy="5416550"/>
          </a:xfrm>
          <a:prstGeom prst="rect">
            <a:avLst/>
          </a:prstGeom>
          <a:noFill/>
          <a:ln w="9525">
            <a:noFill/>
            <a:miter lim="800000"/>
            <a:headEnd/>
            <a:tailEnd/>
          </a:ln>
        </p:spPr>
        <p:txBody>
          <a:bodyPr>
            <a:spAutoFit/>
          </a:bodyPr>
          <a:lstStyle/>
          <a:p>
            <a:r>
              <a:rPr lang="en-US" b="1"/>
              <a:t>18.  CONTRACTS AND GRANTS</a:t>
            </a:r>
          </a:p>
          <a:p>
            <a:endParaRPr lang="en-US" b="1"/>
          </a:p>
          <a:p>
            <a:r>
              <a:rPr lang="en-US" sz="1800" b="1"/>
              <a:t>b. Funded Internally</a:t>
            </a:r>
            <a:r>
              <a:rPr lang="en-US" sz="1800"/>
              <a:t>. </a:t>
            </a:r>
          </a:p>
          <a:p>
            <a:r>
              <a:rPr lang="en-US" sz="1800"/>
              <a:t>Each entry should include the effective dates of the contract/grant funded by UF, the value, and the role of the nominee, i.e. P.I., co-P.I. or Investigator. </a:t>
            </a:r>
          </a:p>
          <a:p>
            <a:endParaRPr lang="en-US" sz="1800"/>
          </a:p>
          <a:p>
            <a:r>
              <a:rPr lang="en-US" sz="1800"/>
              <a:t>Following the list of individual grants, a summary of internal grant funding should be included as illustrated in the following example. </a:t>
            </a:r>
          </a:p>
          <a:p>
            <a:pPr algn="ctr"/>
            <a:endParaRPr lang="en-US" sz="1800"/>
          </a:p>
          <a:p>
            <a:pPr algn="ctr"/>
            <a:r>
              <a:rPr lang="en-US" sz="1800"/>
              <a:t>Summary of Internal Grant Funding Received, Year – present </a:t>
            </a:r>
          </a:p>
          <a:p>
            <a:pPr algn="ctr"/>
            <a:r>
              <a:rPr lang="en-US" sz="1800" b="1" u="sng"/>
              <a:t>Summary of Grant Funding</a:t>
            </a:r>
            <a:r>
              <a:rPr lang="en-US" sz="1800" b="1"/>
              <a:t> </a:t>
            </a:r>
          </a:p>
          <a:p>
            <a:endParaRPr lang="en-US" sz="1800" u="sng"/>
          </a:p>
          <a:p>
            <a:r>
              <a:rPr lang="en-US" sz="1800" u="sng"/>
              <a:t>ROLE</a:t>
            </a:r>
            <a:r>
              <a:rPr lang="en-US" sz="1800"/>
              <a:t> 			</a:t>
            </a:r>
            <a:r>
              <a:rPr lang="en-US" sz="1800" b="1" u="sng"/>
              <a:t>TOTAL</a:t>
            </a:r>
            <a:endParaRPr lang="en-US" sz="1800"/>
          </a:p>
          <a:p>
            <a:r>
              <a:rPr lang="en-US" sz="1800"/>
              <a:t>Principal Investigator 	$ 5,286,867</a:t>
            </a:r>
          </a:p>
          <a:p>
            <a:r>
              <a:rPr lang="en-US" sz="1800"/>
              <a:t>Co-Principal Investigator 	$ 2,783,493 </a:t>
            </a:r>
          </a:p>
          <a:p>
            <a:r>
              <a:rPr lang="en-US" sz="1800"/>
              <a:t>Investigator 		$ 1,806,250</a:t>
            </a:r>
          </a:p>
          <a:p>
            <a:r>
              <a:rPr lang="en-US" sz="1800"/>
              <a:t>Sponsor of Junior Faculty 	$    306,645</a:t>
            </a:r>
          </a:p>
          <a:p>
            <a:endParaRPr lang="en-US" sz="1800"/>
          </a:p>
          <a:p>
            <a:r>
              <a:rPr lang="en-US" sz="1800"/>
              <a:t>TOTALS 		               </a:t>
            </a:r>
            <a:r>
              <a:rPr lang="en-US" sz="1800" b="1"/>
              <a:t>$10,183,255</a:t>
            </a:r>
            <a:endParaRPr lang="en-US" sz="1800" b="1">
              <a:latin typeface="Arial" charset="0"/>
            </a:endParaRPr>
          </a:p>
        </p:txBody>
      </p:sp>
      <p:grpSp>
        <p:nvGrpSpPr>
          <p:cNvPr id="76803" name="Group 3"/>
          <p:cNvGrpSpPr>
            <a:grpSpLocks/>
          </p:cNvGrpSpPr>
          <p:nvPr/>
        </p:nvGrpSpPr>
        <p:grpSpPr bwMode="auto">
          <a:xfrm rot="1740237">
            <a:off x="6553200" y="3886200"/>
            <a:ext cx="2400300" cy="1752600"/>
            <a:chOff x="6591300" y="4229100"/>
            <a:chExt cx="2400301" cy="1752600"/>
          </a:xfrm>
        </p:grpSpPr>
        <p:sp>
          <p:nvSpPr>
            <p:cNvPr id="5" name="Left-Up Arrow 4"/>
            <p:cNvSpPr/>
            <p:nvPr/>
          </p:nvSpPr>
          <p:spPr>
            <a:xfrm rot="18407761">
              <a:off x="6704063" y="4113842"/>
              <a:ext cx="1752600" cy="198120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805" name="TextBox 5"/>
            <p:cNvSpPr txBox="1">
              <a:spLocks noChangeArrowheads="1"/>
            </p:cNvSpPr>
            <p:nvPr/>
          </p:nvSpPr>
          <p:spPr bwMode="auto">
            <a:xfrm rot="-1740237">
              <a:off x="7530315" y="4343401"/>
              <a:ext cx="1461286" cy="1037463"/>
            </a:xfrm>
            <a:prstGeom prst="rect">
              <a:avLst/>
            </a:prstGeom>
            <a:noFill/>
            <a:ln w="9525">
              <a:noFill/>
              <a:miter lim="800000"/>
              <a:headEnd/>
              <a:tailEnd/>
            </a:ln>
          </p:spPr>
          <p:txBody>
            <a:bodyPr>
              <a:spAutoFit/>
            </a:bodyPr>
            <a:lstStyle/>
            <a:p>
              <a:pPr algn="ctr"/>
              <a:r>
                <a:rPr lang="en-US">
                  <a:solidFill>
                    <a:srgbClr val="C00000"/>
                  </a:solidFill>
                </a:rPr>
                <a:t>Must use</a:t>
              </a:r>
            </a:p>
            <a:p>
              <a:pPr algn="ctr"/>
              <a:r>
                <a:rPr lang="en-US">
                  <a:solidFill>
                    <a:srgbClr val="C00000"/>
                  </a:solidFill>
                </a:rPr>
                <a:t>this format!</a:t>
              </a:r>
            </a:p>
            <a:p>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Rectangle 6"/>
          <p:cNvSpPr>
            <a:spLocks noChangeArrowheads="1"/>
          </p:cNvSpPr>
          <p:nvPr/>
        </p:nvSpPr>
        <p:spPr bwMode="auto">
          <a:xfrm>
            <a:off x="457200" y="914400"/>
            <a:ext cx="8153400" cy="5048250"/>
          </a:xfrm>
          <a:prstGeom prst="rect">
            <a:avLst/>
          </a:prstGeom>
          <a:noFill/>
          <a:ln w="9525">
            <a:noFill/>
            <a:miter lim="800000"/>
            <a:headEnd/>
            <a:tailEnd/>
          </a:ln>
          <a:effectLst/>
        </p:spPr>
        <p:txBody>
          <a:bodyPr anchor="ctr">
            <a:spAutoFit/>
          </a:bodyPr>
          <a:lstStyle/>
          <a:p>
            <a:pPr eaLnBrk="0" hangingPunct="0"/>
            <a:r>
              <a:rPr lang="en-US" sz="1400" b="1">
                <a:ea typeface="Calibri" pitchFamily="34" charset="0"/>
                <a:cs typeface="Times New Roman" pitchFamily="18" charset="0"/>
              </a:rPr>
              <a:t>b</a:t>
            </a:r>
            <a:r>
              <a:rPr lang="en-US" sz="1400">
                <a:ea typeface="Calibri" pitchFamily="34" charset="0"/>
                <a:cs typeface="Times New Roman" pitchFamily="18" charset="0"/>
              </a:rPr>
              <a:t>. </a:t>
            </a:r>
            <a:r>
              <a:rPr lang="en-US" sz="1400" b="1">
                <a:ea typeface="Calibri" pitchFamily="34" charset="0"/>
                <a:cs typeface="Times New Roman" pitchFamily="18" charset="0"/>
              </a:rPr>
              <a:t>Funded Internally</a:t>
            </a:r>
          </a:p>
          <a:p>
            <a:pPr eaLnBrk="0" hangingPunct="0"/>
            <a:endParaRPr lang="en-US" sz="1400">
              <a:ea typeface="Calibri" pitchFamily="34" charset="0"/>
              <a:cs typeface="Times New Roman" pitchFamily="18" charset="0"/>
            </a:endParaRPr>
          </a:p>
          <a:p>
            <a:pPr eaLnBrk="0" hangingPunct="0"/>
            <a:r>
              <a:rPr lang="en-US" sz="1400">
                <a:ea typeface="Calibri" pitchFamily="34" charset="0"/>
                <a:cs typeface="Times New Roman" pitchFamily="18" charset="0"/>
              </a:rPr>
              <a:t>1. 2007, $6,000; Fine Arts Scholarship Enhancement Fund, Project, Alternative Controllers in Electro-acoustic Music Composition and Performance;  Virtual Instruments, Space, and Data Glove Controllers, University of Florida Office of Research, Principal Investigator.</a:t>
            </a:r>
          </a:p>
          <a:p>
            <a:pPr eaLnBrk="0" hangingPunct="0">
              <a:buFontTx/>
              <a:buAutoNum type="arabicPeriod"/>
            </a:pPr>
            <a:endParaRPr lang="en-US" sz="1400">
              <a:ea typeface="Calibri" pitchFamily="34" charset="0"/>
              <a:cs typeface="Times New Roman" pitchFamily="18" charset="0"/>
            </a:endParaRPr>
          </a:p>
          <a:p>
            <a:pPr eaLnBrk="0" hangingPunct="0"/>
            <a:r>
              <a:rPr lang="en-US" sz="1400">
                <a:ea typeface="Calibri" pitchFamily="34" charset="0"/>
                <a:cs typeface="Times New Roman" pitchFamily="18" charset="0"/>
              </a:rPr>
              <a:t>2. 2006, $3,500; </a:t>
            </a:r>
            <a:r>
              <a:rPr lang="en-US" sz="1400"/>
              <a:t>Fine Arts Scholarship Enhancement Fund, Project, Alternative Controllers in Electro-acoustic Music Composition and Performance;  Virtual Instruments, Space, and Data Glove Controllers, University of Florida Office of Research, Principal Investigator.</a:t>
            </a:r>
          </a:p>
          <a:p>
            <a:pPr eaLnBrk="0" hangingPunct="0"/>
            <a:endParaRPr lang="en-US" sz="1400">
              <a:ea typeface="Calibri" pitchFamily="34" charset="0"/>
              <a:cs typeface="Calibri" pitchFamily="34" charset="0"/>
            </a:endParaRPr>
          </a:p>
          <a:p>
            <a:pPr eaLnBrk="0" hangingPunct="0"/>
            <a:r>
              <a:rPr lang="en-US" sz="1400"/>
              <a:t>3. 2004, $2,000; Fine Arts Scholarship Enhancement Fund, Project, Alternative Controllers in Electro-acoustic Music Composition and Performance;  Virtual Instruments, Space, and Data Glove Controllers, University of Florida Office of Research, Principal Investigator.</a:t>
            </a:r>
          </a:p>
          <a:p>
            <a:pPr eaLnBrk="0" hangingPunct="0"/>
            <a:endParaRPr lang="en-US" sz="1400"/>
          </a:p>
          <a:p>
            <a:pPr algn="ctr" eaLnBrk="0" hangingPunct="0"/>
            <a:r>
              <a:rPr lang="en-US" sz="1400" i="1"/>
              <a:t>Summary of Internal Grant Funding Fall 2002 to Fall 2007</a:t>
            </a:r>
          </a:p>
          <a:p>
            <a:pPr algn="ctr" eaLnBrk="0" hangingPunct="0"/>
            <a:r>
              <a:rPr lang="en-US" sz="1400" b="1" u="sng"/>
              <a:t>Summary of Grant Funding</a:t>
            </a:r>
          </a:p>
          <a:p>
            <a:pPr eaLnBrk="0" hangingPunct="0"/>
            <a:endParaRPr lang="en-US" sz="1400"/>
          </a:p>
          <a:p>
            <a:pPr eaLnBrk="0" hangingPunct="0"/>
            <a:r>
              <a:rPr lang="en-US" sz="1400" b="1" u="sng"/>
              <a:t>ROLE</a:t>
            </a:r>
            <a:r>
              <a:rPr lang="en-US" sz="1400" b="1"/>
              <a:t>                                         </a:t>
            </a:r>
            <a:r>
              <a:rPr lang="en-US" sz="1400" b="1" u="sng"/>
              <a:t>TOTAL</a:t>
            </a:r>
            <a:endParaRPr lang="en-US" sz="1400" b="1"/>
          </a:p>
          <a:p>
            <a:pPr eaLnBrk="0" hangingPunct="0"/>
            <a:r>
              <a:rPr lang="en-US" sz="1400"/>
              <a:t>Principal Investigator                  $11,500</a:t>
            </a:r>
          </a:p>
          <a:p>
            <a:pPr eaLnBrk="0" hangingPunct="0"/>
            <a:r>
              <a:rPr lang="en-US" sz="1400"/>
              <a:t>Co-Principal Investigator	$0</a:t>
            </a:r>
          </a:p>
          <a:p>
            <a:pPr eaLnBrk="0" hangingPunct="0"/>
            <a:r>
              <a:rPr lang="en-US" sz="1400"/>
              <a:t>Investigator	$0</a:t>
            </a:r>
          </a:p>
          <a:p>
            <a:pPr eaLnBrk="0" hangingPunct="0"/>
            <a:r>
              <a:rPr lang="en-US" sz="1400"/>
              <a:t>Sponsor of Junior Faculty	$0</a:t>
            </a:r>
          </a:p>
          <a:p>
            <a:pPr eaLnBrk="0" hangingPunct="0"/>
            <a:r>
              <a:rPr lang="en-US" sz="1400" b="1"/>
              <a:t>Total	$11,500</a:t>
            </a:r>
            <a:endParaRPr lang="en-US" sz="1400"/>
          </a:p>
        </p:txBody>
      </p:sp>
      <p:sp>
        <p:nvSpPr>
          <p:cNvPr id="3" name="TextBox 2"/>
          <p:cNvSpPr txBox="1"/>
          <p:nvPr/>
        </p:nvSpPr>
        <p:spPr>
          <a:xfrm>
            <a:off x="7239000" y="304800"/>
            <a:ext cx="12954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a:t>
            </a:r>
          </a:p>
        </p:txBody>
      </p:sp>
      <p:sp>
        <p:nvSpPr>
          <p:cNvPr id="77829" name="Rectangle 3"/>
          <p:cNvSpPr>
            <a:spLocks noChangeArrowheads="1"/>
          </p:cNvSpPr>
          <p:nvPr/>
        </p:nvSpPr>
        <p:spPr bwMode="auto">
          <a:xfrm>
            <a:off x="381000" y="381000"/>
            <a:ext cx="7391400" cy="400050"/>
          </a:xfrm>
          <a:prstGeom prst="rect">
            <a:avLst/>
          </a:prstGeom>
          <a:noFill/>
          <a:ln w="9525">
            <a:noFill/>
            <a:miter lim="800000"/>
            <a:headEnd/>
            <a:tailEnd/>
          </a:ln>
        </p:spPr>
        <p:txBody>
          <a:bodyPr>
            <a:spAutoFit/>
          </a:bodyPr>
          <a:lstStyle/>
          <a:p>
            <a:r>
              <a:rPr lang="en-US" b="1"/>
              <a:t>18.</a:t>
            </a:r>
            <a:r>
              <a:rPr lang="en-US"/>
              <a:t> </a:t>
            </a:r>
            <a:r>
              <a:rPr lang="en-US" b="1"/>
              <a:t>CONTRACTS AND GRANTS</a:t>
            </a:r>
          </a:p>
        </p:txBody>
      </p:sp>
      <p:sp>
        <p:nvSpPr>
          <p:cNvPr id="5" name="Oval Callout 4"/>
          <p:cNvSpPr/>
          <p:nvPr/>
        </p:nvSpPr>
        <p:spPr>
          <a:xfrm>
            <a:off x="3962400" y="5943600"/>
            <a:ext cx="2819400" cy="685800"/>
          </a:xfrm>
          <a:prstGeom prst="wedgeEllipseCallout">
            <a:avLst>
              <a:gd name="adj1" fmla="val -51302"/>
              <a:gd name="adj2" fmla="val -1008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C00000"/>
                </a:solidFill>
              </a:rPr>
              <a:t>Can leave out “roles” not applicable</a:t>
            </a:r>
            <a:endParaRPr lang="en-US" sz="1400" b="1" dirty="0">
              <a:solidFill>
                <a:srgbClr val="C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838200" y="990600"/>
            <a:ext cx="8001000" cy="2678113"/>
          </a:xfrm>
          <a:prstGeom prst="rect">
            <a:avLst/>
          </a:prstGeom>
          <a:noFill/>
          <a:ln w="9525">
            <a:noFill/>
            <a:miter lim="800000"/>
            <a:headEnd/>
            <a:tailEnd/>
          </a:ln>
        </p:spPr>
        <p:txBody>
          <a:bodyPr>
            <a:spAutoFit/>
          </a:bodyPr>
          <a:lstStyle/>
          <a:p>
            <a:r>
              <a:rPr lang="en-US" sz="2400" b="1"/>
              <a:t>18.  CONTRACTS AND GRANTS</a:t>
            </a:r>
          </a:p>
          <a:p>
            <a:endParaRPr lang="en-US" sz="2400" b="1"/>
          </a:p>
          <a:p>
            <a:r>
              <a:rPr lang="en-US"/>
              <a:t>c. </a:t>
            </a:r>
            <a:r>
              <a:rPr lang="en-US" u="sng"/>
              <a:t>Submitted, Pending Decision</a:t>
            </a:r>
            <a:r>
              <a:rPr lang="en-US"/>
              <a:t>. Entries should indicate the date of the submission, as well as other relevant information as in a. above. </a:t>
            </a:r>
          </a:p>
          <a:p>
            <a:endParaRPr lang="en-US"/>
          </a:p>
          <a:p>
            <a:r>
              <a:rPr lang="en-US"/>
              <a:t>d. </a:t>
            </a:r>
            <a:r>
              <a:rPr lang="en-US" u="sng"/>
              <a:t>Submitted But Not Funded</a:t>
            </a:r>
            <a:r>
              <a:rPr lang="en-US"/>
              <a:t>. Each entry should include the date of submission, amount of proposal, name of agency, and proposed role of nominee.  Indicate resubmission</a:t>
            </a:r>
            <a:r>
              <a:rPr lang="en-US" b="1"/>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990600" y="1295400"/>
            <a:ext cx="6934200" cy="3324225"/>
          </a:xfrm>
          <a:prstGeom prst="rect">
            <a:avLst/>
          </a:prstGeom>
          <a:noFill/>
          <a:ln w="9525">
            <a:noFill/>
            <a:miter lim="800000"/>
            <a:headEnd/>
            <a:tailEnd/>
          </a:ln>
        </p:spPr>
        <p:txBody>
          <a:bodyPr>
            <a:spAutoFit/>
          </a:bodyPr>
          <a:lstStyle/>
          <a:p>
            <a:pPr>
              <a:defRPr/>
            </a:pPr>
            <a:r>
              <a:rPr lang="en-US" sz="2400" b="1" dirty="0"/>
              <a:t>18.  CONTRACTS </a:t>
            </a:r>
            <a:r>
              <a:rPr lang="en-US" sz="2400" b="1" dirty="0"/>
              <a:t>AND GRANTS</a:t>
            </a:r>
          </a:p>
          <a:p>
            <a:pPr>
              <a:defRPr/>
            </a:pPr>
            <a:endParaRPr lang="en-US" sz="2400" b="1" dirty="0"/>
          </a:p>
          <a:p>
            <a:pPr>
              <a:defRPr/>
            </a:pPr>
            <a:r>
              <a:rPr lang="en-US" sz="1800" dirty="0"/>
              <a:t>c. </a:t>
            </a:r>
            <a:r>
              <a:rPr lang="en-US" sz="1800" u="sng" dirty="0"/>
              <a:t>Submitted, Pending Decision</a:t>
            </a:r>
            <a:r>
              <a:rPr lang="en-US" sz="1800" dirty="0"/>
              <a:t>.  None</a:t>
            </a:r>
          </a:p>
          <a:p>
            <a:pPr>
              <a:defRPr/>
            </a:pPr>
            <a:endParaRPr lang="en-US" sz="1800" dirty="0"/>
          </a:p>
          <a:p>
            <a:pPr>
              <a:defRPr/>
            </a:pPr>
            <a:r>
              <a:rPr lang="en-US" sz="1800" dirty="0"/>
              <a:t>d. </a:t>
            </a:r>
            <a:r>
              <a:rPr lang="en-US" sz="1800" u="sng" dirty="0"/>
              <a:t>Submitted But Not Funded</a:t>
            </a:r>
            <a:r>
              <a:rPr lang="en-US" sz="1800" dirty="0"/>
              <a:t>. </a:t>
            </a:r>
            <a:endParaRPr lang="en-US" sz="1800" dirty="0"/>
          </a:p>
          <a:p>
            <a:pPr marL="342900">
              <a:defRPr/>
            </a:pPr>
            <a:r>
              <a:rPr lang="en-US" sz="1800" dirty="0">
                <a:ea typeface="Calibri" pitchFamily="34" charset="0"/>
                <a:cs typeface="Times New Roman" pitchFamily="18" charset="0"/>
              </a:rPr>
              <a:t>2001, $5,000; Fine Arts Scholarship Enhancement Fund, Project, Electro-acoustic Music Composition and Performance; University of Florida Office of Research, Principal Investigator.</a:t>
            </a:r>
          </a:p>
          <a:p>
            <a:pPr>
              <a:defRPr/>
            </a:pPr>
            <a:r>
              <a:rPr lang="en-US" sz="1800" dirty="0"/>
              <a:t>     </a:t>
            </a:r>
          </a:p>
          <a:p>
            <a:pPr>
              <a:defRPr/>
            </a:pPr>
            <a:endParaRPr lang="en-US" sz="1800" dirty="0"/>
          </a:p>
          <a:p>
            <a:pPr>
              <a:defRPr/>
            </a:pPr>
            <a:endParaRPr lang="en-US" sz="1800" dirty="0"/>
          </a:p>
        </p:txBody>
      </p:sp>
      <p:sp>
        <p:nvSpPr>
          <p:cNvPr id="3" name="TextBox 2"/>
          <p:cNvSpPr txBox="1"/>
          <p:nvPr/>
        </p:nvSpPr>
        <p:spPr>
          <a:xfrm>
            <a:off x="7239000" y="533400"/>
            <a:ext cx="12954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3" name="TextBox 2"/>
          <p:cNvSpPr txBox="1"/>
          <p:nvPr/>
        </p:nvSpPr>
        <p:spPr>
          <a:xfrm>
            <a:off x="457200" y="381000"/>
            <a:ext cx="8229600" cy="6002338"/>
          </a:xfrm>
          <a:prstGeom prst="rect">
            <a:avLst/>
          </a:prstGeom>
          <a:noFill/>
        </p:spPr>
        <p:txBody>
          <a:bodyPr>
            <a:spAutoFit/>
          </a:bodyPr>
          <a:lstStyle/>
          <a:p>
            <a:pPr algn="ctr">
              <a:defRPr/>
            </a:pPr>
            <a:r>
              <a:rPr lang="en-US" sz="2400" b="1" dirty="0"/>
              <a:t>TENURED FACULTY ASSESSMENT</a:t>
            </a:r>
          </a:p>
          <a:p>
            <a:pPr>
              <a:defRPr/>
            </a:pPr>
            <a:endParaRPr lang="en-US" sz="2400" dirty="0"/>
          </a:p>
          <a:p>
            <a:pPr marL="400050" indent="-400050">
              <a:buFont typeface="Wingdings" pitchFamily="2" charset="2"/>
              <a:buChar char="Ø"/>
              <a:defRPr/>
            </a:pPr>
            <a:r>
              <a:rPr lang="en-US" sz="2400" dirty="0"/>
              <a:t>addresses issues considered in T&amp;P process</a:t>
            </a:r>
          </a:p>
          <a:p>
            <a:pPr marL="400050" indent="-400050">
              <a:buFont typeface="Wingdings" pitchFamily="2" charset="2"/>
              <a:buChar char="Ø"/>
              <a:defRPr/>
            </a:pPr>
            <a:r>
              <a:rPr lang="en-US" sz="2400" dirty="0"/>
              <a:t>determines whether candidate is making satisfactory progress toward T&amp;P</a:t>
            </a:r>
          </a:p>
          <a:p>
            <a:pPr marL="400050" indent="-400050">
              <a:buFont typeface="Wingdings" pitchFamily="2" charset="2"/>
              <a:buChar char="Ø"/>
              <a:defRPr/>
            </a:pPr>
            <a:r>
              <a:rPr lang="en-US" sz="2400" dirty="0"/>
              <a:t>includes discussion of kinds of expectations and indications of success appropriate after 3 years</a:t>
            </a:r>
          </a:p>
          <a:p>
            <a:pPr marL="400050" indent="-400050">
              <a:buFont typeface="Wingdings" pitchFamily="2" charset="2"/>
              <a:buChar char="Ø"/>
              <a:defRPr/>
            </a:pPr>
            <a:r>
              <a:rPr lang="en-US" sz="2400" dirty="0"/>
              <a:t>considers </a:t>
            </a:r>
          </a:p>
          <a:p>
            <a:pPr marL="857250" lvl="1" indent="-400050">
              <a:buFont typeface="Arial" pitchFamily="34" charset="0"/>
              <a:buChar char="•"/>
              <a:defRPr/>
            </a:pPr>
            <a:r>
              <a:rPr lang="en-US" sz="2400" dirty="0"/>
              <a:t>quality of teaching</a:t>
            </a:r>
          </a:p>
          <a:p>
            <a:pPr marL="857250" lvl="1" indent="-400050">
              <a:buFont typeface="Arial" pitchFamily="34" charset="0"/>
              <a:buChar char="•"/>
              <a:defRPr/>
            </a:pPr>
            <a:r>
              <a:rPr lang="en-US" sz="2400" dirty="0"/>
              <a:t>service on graduate committees</a:t>
            </a:r>
          </a:p>
          <a:p>
            <a:pPr marL="857250" lvl="1" indent="-400050">
              <a:buFont typeface="Arial" pitchFamily="34" charset="0"/>
              <a:buChar char="•"/>
              <a:defRPr/>
            </a:pPr>
            <a:r>
              <a:rPr lang="en-US" sz="2400" dirty="0"/>
              <a:t>presentations, performances, exhibitions of quality</a:t>
            </a:r>
          </a:p>
          <a:p>
            <a:pPr marL="857250" lvl="1" indent="-400050">
              <a:buFont typeface="Arial" pitchFamily="34" charset="0"/>
              <a:buChar char="•"/>
              <a:defRPr/>
            </a:pPr>
            <a:r>
              <a:rPr lang="en-US" sz="2400" dirty="0"/>
              <a:t>publishing (rate &amp; quality)</a:t>
            </a:r>
          </a:p>
          <a:p>
            <a:pPr marL="857250" lvl="1" indent="-400050">
              <a:buFont typeface="Arial" pitchFamily="34" charset="0"/>
              <a:buChar char="•"/>
              <a:defRPr/>
            </a:pPr>
            <a:r>
              <a:rPr lang="en-US" sz="2400" dirty="0"/>
              <a:t>attracting external and internal funding</a:t>
            </a:r>
          </a:p>
          <a:p>
            <a:pPr marL="857250" lvl="1" indent="-400050">
              <a:buFont typeface="Arial" pitchFamily="34" charset="0"/>
              <a:buChar char="•"/>
              <a:defRPr/>
            </a:pPr>
            <a:r>
              <a:rPr lang="en-US" sz="2400" dirty="0"/>
              <a:t>establishing regional &amp; national reputation</a:t>
            </a:r>
          </a:p>
          <a:p>
            <a:pPr marL="857250" lvl="1" indent="-400050">
              <a:buFont typeface="Arial" pitchFamily="34" charset="0"/>
              <a:buChar char="•"/>
              <a:defRPr/>
            </a:pPr>
            <a:r>
              <a:rPr lang="en-US" sz="2400" dirty="0"/>
              <a:t>professional service activities</a:t>
            </a:r>
          </a:p>
          <a:p>
            <a:pPr marL="857250" lvl="1" indent="-400050">
              <a:buFont typeface="Arial" pitchFamily="34" charset="0"/>
              <a:buChar char="•"/>
              <a:defRPr/>
            </a:pPr>
            <a:r>
              <a:rPr lang="en-US" sz="2400" dirty="0"/>
              <a:t>likelihood will progress toward next rank</a:t>
            </a:r>
            <a:endParaRPr 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914400" y="1066800"/>
            <a:ext cx="7924800" cy="1938338"/>
          </a:xfrm>
          <a:prstGeom prst="rect">
            <a:avLst/>
          </a:prstGeom>
          <a:noFill/>
          <a:ln w="9525">
            <a:noFill/>
            <a:miter lim="800000"/>
            <a:headEnd/>
            <a:tailEnd/>
          </a:ln>
        </p:spPr>
        <p:txBody>
          <a:bodyPr>
            <a:spAutoFit/>
          </a:bodyPr>
          <a:lstStyle/>
          <a:p>
            <a:pPr marL="457200" indent="-457200"/>
            <a:r>
              <a:rPr lang="en-US" b="1"/>
              <a:t>19.	UNIVERSITY GOVERNANCE AND SERVICE</a:t>
            </a:r>
          </a:p>
          <a:p>
            <a:pPr marL="457200" indent="-457200">
              <a:buFontTx/>
              <a:buAutoNum type="arabicPeriod" startAt="19"/>
            </a:pPr>
            <a:endParaRPr lang="en-US" b="1"/>
          </a:p>
          <a:p>
            <a:pPr marL="457200" indent="-457200"/>
            <a:r>
              <a:rPr lang="en-US"/>
              <a:t>	This area should include information regarding the nominee’s service to the university including membership on university, college, and department/center committees and is to be listed in </a:t>
            </a:r>
            <a:r>
              <a:rPr lang="en-US" u="sng"/>
              <a:t>reverse chronological order.</a:t>
            </a:r>
            <a:r>
              <a:rPr lang="en-US" b="1" i="1" u="sng"/>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228600" y="228600"/>
            <a:ext cx="6019800" cy="762000"/>
          </a:xfrm>
        </p:spPr>
        <p:txBody>
          <a:bodyPr/>
          <a:lstStyle/>
          <a:p>
            <a:pPr eaLnBrk="1" hangingPunct="1"/>
            <a:r>
              <a:rPr lang="en-US" sz="1800" b="1" smtClean="0">
                <a:solidFill>
                  <a:schemeClr val="tx1"/>
                </a:solidFill>
              </a:rPr>
              <a:t>19.</a:t>
            </a:r>
            <a:r>
              <a:rPr lang="en-US" sz="1800" smtClean="0">
                <a:solidFill>
                  <a:schemeClr val="tx1"/>
                </a:solidFill>
              </a:rPr>
              <a:t> </a:t>
            </a:r>
            <a:r>
              <a:rPr lang="en-US" sz="1800" b="1" smtClean="0">
                <a:solidFill>
                  <a:schemeClr val="tx1"/>
                </a:solidFill>
              </a:rPr>
              <a:t>UNIVERSITY GOVERNANCE AND SERVICE</a:t>
            </a:r>
          </a:p>
        </p:txBody>
      </p:sp>
      <p:sp>
        <p:nvSpPr>
          <p:cNvPr id="81922" name="Rectangle 3"/>
          <p:cNvSpPr>
            <a:spLocks noGrp="1" noChangeArrowheads="1"/>
          </p:cNvSpPr>
          <p:nvPr>
            <p:ph type="body" idx="1"/>
          </p:nvPr>
        </p:nvSpPr>
        <p:spPr>
          <a:xfrm>
            <a:off x="609600" y="838200"/>
            <a:ext cx="8534400" cy="5638800"/>
          </a:xfrm>
        </p:spPr>
        <p:txBody>
          <a:bodyPr/>
          <a:lstStyle/>
          <a:p>
            <a:pPr eaLnBrk="1" hangingPunct="1">
              <a:lnSpc>
                <a:spcPct val="80000"/>
              </a:lnSpc>
            </a:pPr>
            <a:r>
              <a:rPr lang="en-US" sz="1400" u="sng" smtClean="0"/>
              <a:t>UNIVERSITY-WIDE SERVICE</a:t>
            </a:r>
            <a:endParaRPr lang="en-US" sz="1400" b="1" u="sng" smtClean="0"/>
          </a:p>
          <a:p>
            <a:pPr eaLnBrk="1" hangingPunct="1">
              <a:lnSpc>
                <a:spcPct val="80000"/>
              </a:lnSpc>
            </a:pPr>
            <a:r>
              <a:rPr lang="en-US" sz="1400" smtClean="0"/>
              <a:t>Council of Research Deans, 2003-present</a:t>
            </a:r>
          </a:p>
          <a:p>
            <a:pPr eaLnBrk="1" hangingPunct="1">
              <a:lnSpc>
                <a:spcPct val="80000"/>
              </a:lnSpc>
            </a:pPr>
            <a:r>
              <a:rPr lang="en-US" sz="1400" smtClean="0"/>
              <a:t>Presidential Task Force for UF Strategic Plan, 2002-03</a:t>
            </a:r>
          </a:p>
          <a:p>
            <a:pPr eaLnBrk="1" hangingPunct="1">
              <a:lnSpc>
                <a:spcPct val="80000"/>
              </a:lnSpc>
            </a:pPr>
            <a:r>
              <a:rPr lang="en-US" sz="1400" smtClean="0"/>
              <a:t>Search Committee for Director, Samuel P. Harn Museum of Art, 2001</a:t>
            </a:r>
          </a:p>
          <a:p>
            <a:pPr eaLnBrk="1" hangingPunct="1">
              <a:lnSpc>
                <a:spcPct val="80000"/>
              </a:lnSpc>
            </a:pPr>
            <a:r>
              <a:rPr lang="en-US" sz="1400" smtClean="0"/>
              <a:t>Art in State Buildings Selection Committee, UF Pharmacy, Nursing and Health Professions Bldg., 2003</a:t>
            </a:r>
          </a:p>
          <a:p>
            <a:pPr eaLnBrk="1" hangingPunct="1">
              <a:lnSpc>
                <a:spcPct val="80000"/>
              </a:lnSpc>
            </a:pPr>
            <a:r>
              <a:rPr lang="en-US" sz="1400" smtClean="0"/>
              <a:t>Web Policy Group, 2000-05</a:t>
            </a:r>
          </a:p>
          <a:p>
            <a:pPr eaLnBrk="1" hangingPunct="1">
              <a:lnSpc>
                <a:spcPct val="80000"/>
              </a:lnSpc>
            </a:pPr>
            <a:r>
              <a:rPr lang="en-US" sz="1400" smtClean="0"/>
              <a:t>Honorary Degrees, Distinguish Alumnus Awards and Memorials Committee, 2000-02</a:t>
            </a:r>
          </a:p>
          <a:p>
            <a:pPr eaLnBrk="1" hangingPunct="1">
              <a:lnSpc>
                <a:spcPct val="80000"/>
              </a:lnSpc>
            </a:pPr>
            <a:r>
              <a:rPr lang="en-US" sz="1400" smtClean="0"/>
              <a:t>Search Committee, Dean of Visual Arts, New World School of the Arts, Miami, FL, 2000</a:t>
            </a:r>
          </a:p>
          <a:p>
            <a:pPr eaLnBrk="1" hangingPunct="1">
              <a:lnSpc>
                <a:spcPct val="80000"/>
              </a:lnSpc>
            </a:pPr>
            <a:r>
              <a:rPr lang="en-US" sz="1400" smtClean="0"/>
              <a:t>UF Communications Network Committee on Graphic Standards, 2000</a:t>
            </a:r>
          </a:p>
          <a:p>
            <a:pPr eaLnBrk="1" hangingPunct="1">
              <a:lnSpc>
                <a:spcPct val="80000"/>
              </a:lnSpc>
            </a:pPr>
            <a:r>
              <a:rPr lang="en-US" sz="1400" smtClean="0"/>
              <a:t>Provost’s Task Force on the Harn Museum of Art, 2000</a:t>
            </a:r>
          </a:p>
          <a:p>
            <a:pPr eaLnBrk="1" hangingPunct="1">
              <a:lnSpc>
                <a:spcPct val="80000"/>
              </a:lnSpc>
            </a:pPr>
            <a:endParaRPr lang="en-US" sz="1400" smtClean="0"/>
          </a:p>
          <a:p>
            <a:pPr eaLnBrk="1" hangingPunct="1">
              <a:lnSpc>
                <a:spcPct val="80000"/>
              </a:lnSpc>
            </a:pPr>
            <a:r>
              <a:rPr lang="en-US" sz="1400" u="sng" smtClean="0"/>
              <a:t>COLLEGE OF FINE ARTS SERVICE</a:t>
            </a:r>
            <a:endParaRPr lang="en-US" sz="1400" b="1" u="sng" smtClean="0"/>
          </a:p>
          <a:p>
            <a:pPr eaLnBrk="1" hangingPunct="1">
              <a:lnSpc>
                <a:spcPct val="80000"/>
              </a:lnSpc>
            </a:pPr>
            <a:r>
              <a:rPr lang="en-US" sz="1400" smtClean="0"/>
              <a:t>Search Committee for Marketing and PR Director for CFA, 2006</a:t>
            </a:r>
          </a:p>
          <a:p>
            <a:pPr eaLnBrk="1" hangingPunct="1">
              <a:lnSpc>
                <a:spcPct val="80000"/>
              </a:lnSpc>
            </a:pPr>
            <a:r>
              <a:rPr lang="en-US" sz="1400" smtClean="0"/>
              <a:t>Search Committee for Director, CFA Visual Resources Center, 2004</a:t>
            </a:r>
          </a:p>
          <a:p>
            <a:pPr eaLnBrk="1" hangingPunct="1">
              <a:lnSpc>
                <a:spcPct val="80000"/>
              </a:lnSpc>
            </a:pPr>
            <a:r>
              <a:rPr lang="en-US" sz="1400" smtClean="0"/>
              <a:t>Coordinator, Fine Arts and Humanities Scholarship Enhancement Fund, 2000-present</a:t>
            </a:r>
          </a:p>
          <a:p>
            <a:pPr eaLnBrk="1" hangingPunct="1">
              <a:lnSpc>
                <a:spcPct val="80000"/>
              </a:lnSpc>
            </a:pPr>
            <a:r>
              <a:rPr lang="en-US" sz="1400" smtClean="0"/>
              <a:t>Coordinator, University Scholars Program, 2000 - present</a:t>
            </a:r>
          </a:p>
          <a:p>
            <a:pPr eaLnBrk="1" hangingPunct="1">
              <a:lnSpc>
                <a:spcPct val="80000"/>
              </a:lnSpc>
            </a:pPr>
            <a:r>
              <a:rPr lang="en-US" sz="1400" smtClean="0"/>
              <a:t>Search Committee, Director, the School of Art and Art History, 1999-2000</a:t>
            </a:r>
          </a:p>
          <a:p>
            <a:pPr eaLnBrk="1" hangingPunct="1">
              <a:lnSpc>
                <a:spcPct val="80000"/>
              </a:lnSpc>
            </a:pPr>
            <a:endParaRPr lang="en-US" sz="1400" smtClean="0"/>
          </a:p>
          <a:p>
            <a:pPr eaLnBrk="1" hangingPunct="1">
              <a:lnSpc>
                <a:spcPct val="80000"/>
              </a:lnSpc>
            </a:pPr>
            <a:r>
              <a:rPr lang="en-US" sz="1400" u="sng" smtClean="0"/>
              <a:t>SCHOOL OF ART AND ART HISTORY SERVICE</a:t>
            </a:r>
            <a:endParaRPr lang="en-US" sz="1400" b="1" u="sng" smtClean="0"/>
          </a:p>
          <a:p>
            <a:pPr eaLnBrk="1" hangingPunct="1">
              <a:lnSpc>
                <a:spcPct val="80000"/>
              </a:lnSpc>
            </a:pPr>
            <a:r>
              <a:rPr lang="en-US" sz="1400" smtClean="0"/>
              <a:t>Coordinated 39th Annual Art Faculty Exhibition in Miami, FL in conjunction with Art Basel, Miami</a:t>
            </a:r>
          </a:p>
          <a:p>
            <a:pPr eaLnBrk="1" hangingPunct="1">
              <a:lnSpc>
                <a:spcPct val="80000"/>
              </a:lnSpc>
            </a:pPr>
            <a:r>
              <a:rPr lang="en-US" sz="1400" smtClean="0"/>
              <a:t>Co-organize and Conducts Annual Student Trip to New York, 1998-present</a:t>
            </a:r>
          </a:p>
          <a:p>
            <a:pPr eaLnBrk="1" hangingPunct="1">
              <a:lnSpc>
                <a:spcPct val="80000"/>
              </a:lnSpc>
            </a:pPr>
            <a:r>
              <a:rPr lang="en-US" sz="1400" smtClean="0"/>
              <a:t>University Galleries Steering Committee, 2002-present</a:t>
            </a:r>
          </a:p>
          <a:p>
            <a:pPr eaLnBrk="1" hangingPunct="1">
              <a:lnSpc>
                <a:spcPct val="80000"/>
              </a:lnSpc>
            </a:pPr>
            <a:r>
              <a:rPr lang="en-US" sz="1400" smtClean="0"/>
              <a:t>Organized Retreat for SAAH Strategic Planning, 2002</a:t>
            </a:r>
          </a:p>
          <a:p>
            <a:pPr eaLnBrk="1" hangingPunct="1">
              <a:lnSpc>
                <a:spcPct val="80000"/>
              </a:lnSpc>
            </a:pPr>
            <a:r>
              <a:rPr lang="en-US" sz="1400" smtClean="0"/>
              <a:t>Advisory Committee, School of Art and Art History, 1997-2000</a:t>
            </a:r>
          </a:p>
          <a:p>
            <a:pPr eaLnBrk="1" hangingPunct="1">
              <a:lnSpc>
                <a:spcPct val="80000"/>
              </a:lnSpc>
            </a:pPr>
            <a:r>
              <a:rPr lang="en-US" sz="1400" smtClean="0"/>
              <a:t>Chair, Faculty Performance Advisory Committee, 1998</a:t>
            </a:r>
          </a:p>
          <a:p>
            <a:pPr eaLnBrk="1" hangingPunct="1">
              <a:lnSpc>
                <a:spcPct val="80000"/>
              </a:lnSpc>
            </a:pPr>
            <a:r>
              <a:rPr lang="en-US" sz="1400" smtClean="0"/>
              <a:t>Participant, First Year Review for Graduate Students, 1998, 1999, 2000</a:t>
            </a:r>
          </a:p>
        </p:txBody>
      </p:sp>
      <p:sp>
        <p:nvSpPr>
          <p:cNvPr id="4" name="TextBox 3"/>
          <p:cNvSpPr txBox="1"/>
          <p:nvPr/>
        </p:nvSpPr>
        <p:spPr>
          <a:xfrm>
            <a:off x="7162800" y="2286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762000" y="762000"/>
            <a:ext cx="7620000" cy="2862263"/>
          </a:xfrm>
          <a:prstGeom prst="rect">
            <a:avLst/>
          </a:prstGeom>
          <a:noFill/>
          <a:ln w="9525">
            <a:noFill/>
            <a:miter lim="800000"/>
            <a:headEnd/>
            <a:tailEnd/>
          </a:ln>
        </p:spPr>
        <p:txBody>
          <a:bodyPr>
            <a:spAutoFit/>
          </a:bodyPr>
          <a:lstStyle/>
          <a:p>
            <a:pPr marL="457200" indent="-457200"/>
            <a:r>
              <a:rPr lang="en-US" b="1"/>
              <a:t>20.	CONSULTATIONS OUTSIDE THE UNIVERSITY</a:t>
            </a:r>
          </a:p>
          <a:p>
            <a:pPr marL="457200" indent="-457200">
              <a:buFontTx/>
              <a:buAutoNum type="arabicPeriod" startAt="20"/>
            </a:pPr>
            <a:endParaRPr lang="en-US" b="1"/>
          </a:p>
          <a:p>
            <a:pPr marL="457200" indent="-457200"/>
            <a:r>
              <a:rPr lang="en-US"/>
              <a:t>	Use this area for consultations that are not part of the nominee’s assigned duties and responsibilities. </a:t>
            </a:r>
          </a:p>
          <a:p>
            <a:pPr marL="457200" indent="-457200"/>
            <a:endParaRPr lang="en-US"/>
          </a:p>
          <a:p>
            <a:pPr marL="457200" indent="-457200"/>
            <a:r>
              <a:rPr lang="en-US"/>
              <a:t>	There should be an indication of the work performed, the organization/employer, and the date(s). </a:t>
            </a:r>
          </a:p>
          <a:p>
            <a:pPr marL="457200" indent="-457200"/>
            <a:endParaRPr lang="en-US"/>
          </a:p>
          <a:p>
            <a:pPr marL="457200" indent="-457200"/>
            <a:r>
              <a:rPr lang="en-US"/>
              <a:t>	These should be listed in </a:t>
            </a:r>
            <a:r>
              <a:rPr lang="en-US" u="sng"/>
              <a:t>reverse chronological order</a:t>
            </a:r>
            <a:r>
              <a:rPr lang="en-US"/>
              <a:t>.</a:t>
            </a:r>
            <a:r>
              <a:rPr lang="en-US" b="1"/>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09600" y="838200"/>
            <a:ext cx="8077200" cy="685800"/>
          </a:xfrm>
        </p:spPr>
        <p:txBody>
          <a:bodyPr/>
          <a:lstStyle/>
          <a:p>
            <a:pPr eaLnBrk="1" hangingPunct="1"/>
            <a:r>
              <a:rPr lang="en-US" b="1" smtClean="0">
                <a:solidFill>
                  <a:schemeClr val="tx1"/>
                </a:solidFill>
              </a:rPr>
              <a:t>20.</a:t>
            </a:r>
            <a:r>
              <a:rPr lang="en-US" smtClean="0">
                <a:solidFill>
                  <a:schemeClr val="tx1"/>
                </a:solidFill>
              </a:rPr>
              <a:t> </a:t>
            </a:r>
            <a:r>
              <a:rPr lang="en-US" b="1" smtClean="0">
                <a:solidFill>
                  <a:schemeClr val="tx1"/>
                </a:solidFill>
              </a:rPr>
              <a:t>CONSULTATIONS OUTSIDE THE UNIVERSITY</a:t>
            </a:r>
          </a:p>
        </p:txBody>
      </p:sp>
      <p:sp>
        <p:nvSpPr>
          <p:cNvPr id="67587" name="Rectangle 3"/>
          <p:cNvSpPr>
            <a:spLocks noGrp="1" noChangeArrowheads="1"/>
          </p:cNvSpPr>
          <p:nvPr>
            <p:ph type="body" idx="1"/>
          </p:nvPr>
        </p:nvSpPr>
        <p:spPr>
          <a:xfrm>
            <a:off x="1066800" y="1676400"/>
            <a:ext cx="7162800" cy="2819400"/>
          </a:xfrm>
        </p:spPr>
        <p:txBody>
          <a:bodyPr/>
          <a:lstStyle/>
          <a:p>
            <a:pPr marL="1143000" indent="-1143000">
              <a:defRPr/>
            </a:pPr>
            <a:r>
              <a:rPr lang="en-US" sz="2000" dirty="0" smtClean="0"/>
              <a:t>2008-09	Exhibition planning committee, Permanent exhibition of African Art, Newark Museum, Newark, New Jersey</a:t>
            </a:r>
          </a:p>
          <a:p>
            <a:pPr marL="1143000" indent="-1143000">
              <a:defRPr/>
            </a:pPr>
            <a:r>
              <a:rPr lang="en-US" sz="2000" dirty="0" smtClean="0"/>
              <a:t>2005-06     Exhibition Consultant, </a:t>
            </a:r>
            <a:r>
              <a:rPr lang="en-US" sz="2000" i="1" dirty="0" smtClean="0"/>
              <a:t>Power Dressing: Men’s Fashion and Prestige in Africa</a:t>
            </a:r>
            <a:r>
              <a:rPr lang="en-US" sz="2000" dirty="0" smtClean="0"/>
              <a:t>, Newark Museum, Newark, New Jersey (Oct 19, 2005-January 22, 2006)</a:t>
            </a:r>
          </a:p>
          <a:p>
            <a:pPr marL="1143000" indent="-1143000">
              <a:defRPr/>
            </a:pPr>
            <a:r>
              <a:rPr lang="en-US" sz="2000" dirty="0" smtClean="0"/>
              <a:t>2005-06  	Exhibition Consultant, </a:t>
            </a:r>
            <a:r>
              <a:rPr lang="en-US" sz="2000" i="1" dirty="0" smtClean="0"/>
              <a:t>African Fashions</a:t>
            </a:r>
            <a:r>
              <a:rPr lang="en-US" sz="2000" dirty="0" smtClean="0"/>
              <a:t>, Museum for African Art, New York City (projected for 2009-10)</a:t>
            </a:r>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p:txBody>
      </p:sp>
      <p:sp>
        <p:nvSpPr>
          <p:cNvPr id="4" name="TextBox 3"/>
          <p:cNvSpPr txBox="1"/>
          <p:nvPr/>
        </p:nvSpPr>
        <p:spPr>
          <a:xfrm>
            <a:off x="7010400" y="533400"/>
            <a:ext cx="14478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609600" y="1219200"/>
            <a:ext cx="7924800" cy="4832350"/>
          </a:xfrm>
          <a:prstGeom prst="rect">
            <a:avLst/>
          </a:prstGeom>
          <a:noFill/>
          <a:ln w="9525">
            <a:noFill/>
            <a:miter lim="800000"/>
            <a:headEnd/>
            <a:tailEnd/>
          </a:ln>
        </p:spPr>
        <p:txBody>
          <a:bodyPr anchor="ctr">
            <a:spAutoFit/>
          </a:bodyPr>
          <a:lstStyle/>
          <a:p>
            <a:pPr eaLnBrk="0" hangingPunct="0"/>
            <a:r>
              <a:rPr lang="en-US" sz="1600" b="1"/>
              <a:t>Adjudications Invited:</a:t>
            </a:r>
          </a:p>
          <a:p>
            <a:pPr eaLnBrk="0" hangingPunct="0"/>
            <a:r>
              <a:rPr lang="en-US" sz="1600" u="sng"/>
              <a:t>National </a:t>
            </a:r>
            <a:endParaRPr lang="en-US" sz="1600"/>
          </a:p>
          <a:p>
            <a:pPr eaLnBrk="0" hangingPunct="0"/>
            <a:r>
              <a:rPr lang="en-US" sz="1600" i="1"/>
              <a:t>Festivals of Music</a:t>
            </a:r>
          </a:p>
          <a:p>
            <a:pPr eaLnBrk="0" hangingPunct="0"/>
            <a:r>
              <a:rPr lang="en-US" sz="1600"/>
              <a:t>Judge for Choral Music Event, Orlando, FL. (May 2006)</a:t>
            </a:r>
          </a:p>
          <a:p>
            <a:pPr eaLnBrk="0" hangingPunct="0"/>
            <a:r>
              <a:rPr lang="en-US" sz="1600" i="1"/>
              <a:t>Classic Festivals and Tours</a:t>
            </a:r>
            <a:endParaRPr lang="en-US" sz="1600"/>
          </a:p>
          <a:p>
            <a:pPr eaLnBrk="0" hangingPunct="0"/>
            <a:r>
              <a:rPr lang="en-US" sz="1600"/>
              <a:t>Judge for Choral Music Event / Charleston, SC. (May 1, 2004)</a:t>
            </a:r>
          </a:p>
          <a:p>
            <a:pPr eaLnBrk="0" hangingPunct="0"/>
            <a:r>
              <a:rPr lang="en-US" sz="1600" u="sng"/>
              <a:t>State</a:t>
            </a:r>
            <a:endParaRPr lang="en-US" sz="1600"/>
          </a:p>
          <a:p>
            <a:pPr eaLnBrk="0" hangingPunct="0"/>
            <a:r>
              <a:rPr lang="en-US" sz="1600"/>
              <a:t>Florida Vocal Association (FVA)</a:t>
            </a:r>
          </a:p>
          <a:p>
            <a:pPr eaLnBrk="0" hangingPunct="0"/>
            <a:r>
              <a:rPr lang="en-US" sz="1600"/>
              <a:t>Judge for North Florida Solo and Ensemble Auditions – District Five </a:t>
            </a:r>
          </a:p>
          <a:p>
            <a:pPr eaLnBrk="0" hangingPunct="0"/>
            <a:r>
              <a:rPr lang="en-US" sz="1600"/>
              <a:t>Ocala, FL. (February 8 and 9, 2008)</a:t>
            </a:r>
          </a:p>
          <a:p>
            <a:pPr eaLnBrk="0" hangingPunct="0"/>
            <a:endParaRPr lang="en-US" sz="1600"/>
          </a:p>
          <a:p>
            <a:pPr eaLnBrk="0" hangingPunct="0"/>
            <a:r>
              <a:rPr lang="en-US" sz="1600" b="1"/>
              <a:t>Other:</a:t>
            </a:r>
          </a:p>
          <a:p>
            <a:pPr eaLnBrk="0" hangingPunct="0"/>
            <a:r>
              <a:rPr lang="en-US" sz="1600"/>
              <a:t>Feb. 2008, I was contacted by the </a:t>
            </a:r>
            <a:r>
              <a:rPr lang="en-US" sz="1600" u="sng"/>
              <a:t>Alexander Street Publishing</a:t>
            </a:r>
            <a:r>
              <a:rPr lang="en-US" sz="1600"/>
              <a:t> Company and asked to serve on their panel of nationally recognized opera authorities charged with evaluating their video library. This included reviewing all the titles and working with the project manager to propose augmenting the catalogue with new productions and the proposed elimination of several offerings on the current list. The project was quite large and is being released to the public in 2008.</a:t>
            </a:r>
          </a:p>
          <a:p>
            <a:pPr eaLnBrk="0" hangingPunct="0"/>
            <a:endParaRPr lang="en-US"/>
          </a:p>
        </p:txBody>
      </p:sp>
      <p:sp>
        <p:nvSpPr>
          <p:cNvPr id="84994" name="TextBox 4"/>
          <p:cNvSpPr txBox="1">
            <a:spLocks noChangeArrowheads="1"/>
          </p:cNvSpPr>
          <p:nvPr/>
        </p:nvSpPr>
        <p:spPr bwMode="auto">
          <a:xfrm>
            <a:off x="609600" y="685800"/>
            <a:ext cx="7239000" cy="400050"/>
          </a:xfrm>
          <a:prstGeom prst="rect">
            <a:avLst/>
          </a:prstGeom>
          <a:noFill/>
          <a:ln w="9525">
            <a:noFill/>
            <a:miter lim="800000"/>
            <a:headEnd/>
            <a:tailEnd/>
          </a:ln>
        </p:spPr>
        <p:txBody>
          <a:bodyPr>
            <a:spAutoFit/>
          </a:bodyPr>
          <a:lstStyle/>
          <a:p>
            <a:r>
              <a:rPr lang="en-US" b="1"/>
              <a:t>20.  CONSULTATION OUTSIDE THE UNIVERSITY</a:t>
            </a:r>
          </a:p>
        </p:txBody>
      </p:sp>
      <p:sp>
        <p:nvSpPr>
          <p:cNvPr id="7" name="TextBox 6"/>
          <p:cNvSpPr txBox="1"/>
          <p:nvPr/>
        </p:nvSpPr>
        <p:spPr>
          <a:xfrm>
            <a:off x="7086600" y="304800"/>
            <a:ext cx="14478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Two</a:t>
            </a:r>
          </a:p>
        </p:txBody>
      </p:sp>
      <p:sp>
        <p:nvSpPr>
          <p:cNvPr id="5" name="Oval Callout 4"/>
          <p:cNvSpPr/>
          <p:nvPr/>
        </p:nvSpPr>
        <p:spPr>
          <a:xfrm>
            <a:off x="5410200" y="1143000"/>
            <a:ext cx="3276600" cy="1143000"/>
          </a:xfrm>
          <a:prstGeom prst="wedgeEllipseCallout">
            <a:avLst>
              <a:gd name="adj1" fmla="val -118525"/>
              <a:gd name="adj2" fmla="val -205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C00000"/>
                </a:solidFill>
              </a:rPr>
              <a:t>Should be listed under 26. Activities in the Profession</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685800" y="685800"/>
            <a:ext cx="7696200" cy="3046413"/>
          </a:xfrm>
          <a:prstGeom prst="rect">
            <a:avLst/>
          </a:prstGeom>
          <a:noFill/>
          <a:ln w="9525">
            <a:noFill/>
            <a:miter lim="800000"/>
            <a:headEnd/>
            <a:tailEnd/>
          </a:ln>
        </p:spPr>
        <p:txBody>
          <a:bodyPr>
            <a:spAutoFit/>
          </a:bodyPr>
          <a:lstStyle/>
          <a:p>
            <a:pPr marL="514350" indent="-514350"/>
            <a:r>
              <a:rPr lang="en-US" sz="2400" b="1"/>
              <a:t>21.  EDITOR OF A SCHOLARLY JOURNAL, SERVICE ON AN EDITORIAL ADVISORY BOARD OR REVIEWER FOR A SCHOLARLY JOURNAL</a:t>
            </a:r>
          </a:p>
          <a:p>
            <a:pPr marL="514350" indent="-514350"/>
            <a:r>
              <a:rPr lang="en-US" sz="2400"/>
              <a:t>	</a:t>
            </a:r>
          </a:p>
          <a:p>
            <a:pPr marL="514350" indent="-514350"/>
            <a:r>
              <a:rPr lang="en-US" sz="2400"/>
              <a:t>	Please list whether the nominee was an editor, served on an editorial advisory board, or was a reviewer, the name of the journal or publication, the date(s) of service and the </a:t>
            </a:r>
            <a:r>
              <a:rPr lang="en-US" sz="2400" u="sng"/>
              <a:t>amount of reviewing/editing done</a:t>
            </a:r>
            <a:r>
              <a:rPr lang="en-US" sz="2400"/>
              <a:t>.</a:t>
            </a:r>
            <a:r>
              <a:rPr lang="en-US" sz="2400" b="1"/>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4"/>
          <p:cNvSpPr>
            <a:spLocks noGrp="1" noChangeArrowheads="1"/>
          </p:cNvSpPr>
          <p:nvPr>
            <p:ph type="title"/>
          </p:nvPr>
        </p:nvSpPr>
        <p:spPr>
          <a:xfrm>
            <a:off x="762000" y="1219200"/>
            <a:ext cx="8001000" cy="1600200"/>
          </a:xfrm>
        </p:spPr>
        <p:txBody>
          <a:bodyPr/>
          <a:lstStyle/>
          <a:p>
            <a:pPr marL="457200" indent="-457200" eaLnBrk="1" hangingPunct="1"/>
            <a:r>
              <a:rPr lang="en-US" b="1" smtClean="0">
                <a:solidFill>
                  <a:schemeClr val="tx1"/>
                </a:solidFill>
              </a:rPr>
              <a:t>21.  EDITOR OF A SCHOLARLY JOURNAL, SERVICE ON AN EDITORIAL ADVISORY BOARD OR REVIEWER FOR A SCHOLARLY JOURNAL</a:t>
            </a:r>
          </a:p>
        </p:txBody>
      </p:sp>
      <p:sp>
        <p:nvSpPr>
          <p:cNvPr id="87042" name="Rectangle 7"/>
          <p:cNvSpPr>
            <a:spLocks noGrp="1" noChangeArrowheads="1"/>
          </p:cNvSpPr>
          <p:nvPr>
            <p:ph idx="1"/>
          </p:nvPr>
        </p:nvSpPr>
        <p:spPr>
          <a:xfrm>
            <a:off x="1143000" y="2895600"/>
            <a:ext cx="6858000" cy="2743200"/>
          </a:xfrm>
        </p:spPr>
        <p:txBody>
          <a:bodyPr/>
          <a:lstStyle/>
          <a:p>
            <a:pPr marL="1543050" indent="-1543050"/>
            <a:r>
              <a:rPr lang="en-US" sz="2000" smtClean="0"/>
              <a:t>2002-2008  	Contributing Editor, </a:t>
            </a:r>
            <a:r>
              <a:rPr lang="en-US" sz="2000" i="1" smtClean="0"/>
              <a:t>African Arts Magazine</a:t>
            </a:r>
            <a:endParaRPr lang="en-US" sz="2000" smtClean="0"/>
          </a:p>
          <a:p>
            <a:pPr marL="1543050" indent="-1543050"/>
            <a:r>
              <a:rPr lang="en-US" sz="2000" smtClean="0"/>
              <a:t>	(approx. 10 hrs of editing per year)</a:t>
            </a:r>
          </a:p>
          <a:p>
            <a:pPr marL="1543050" indent="-1543050"/>
            <a:r>
              <a:rPr lang="en-US" sz="2000" smtClean="0"/>
              <a:t>2005-2007	Book Reviews Editor, </a:t>
            </a:r>
            <a:r>
              <a:rPr lang="en-US" sz="2000" i="1" smtClean="0"/>
              <a:t>African Arts Magazine</a:t>
            </a:r>
          </a:p>
          <a:p>
            <a:pPr marL="1543050" indent="-1543050"/>
            <a:r>
              <a:rPr lang="en-US" sz="2000" i="1" smtClean="0"/>
              <a:t>	</a:t>
            </a:r>
            <a:r>
              <a:rPr lang="en-US" sz="2000" smtClean="0"/>
              <a:t>(approx. 15 hrs of reviewing per year)</a:t>
            </a:r>
          </a:p>
          <a:p>
            <a:pPr marL="1543050" indent="-1543050">
              <a:buFontTx/>
              <a:buAutoNum type="arabicPlain" startAt="2005"/>
            </a:pPr>
            <a:r>
              <a:rPr lang="en-US" sz="2000" smtClean="0"/>
              <a:t>Manuscript reviewer, </a:t>
            </a:r>
            <a:r>
              <a:rPr lang="en-US" sz="2000" i="1" smtClean="0"/>
              <a:t>Africa Today</a:t>
            </a:r>
          </a:p>
          <a:p>
            <a:pPr marL="1543050" indent="-1543050"/>
            <a:r>
              <a:rPr lang="en-US" sz="2000" smtClean="0"/>
              <a:t>	(approx. 7 hrs of reviewing per year)</a:t>
            </a:r>
          </a:p>
          <a:p>
            <a:pPr marL="1543050" indent="-1543050"/>
            <a:endParaRPr lang="en-US" sz="2000" smtClean="0"/>
          </a:p>
          <a:p>
            <a:pPr marL="1543050" indent="-1543050" eaLnBrk="1" hangingPunct="1"/>
            <a:endParaRPr lang="en-US" smtClean="0"/>
          </a:p>
        </p:txBody>
      </p:sp>
      <p:sp>
        <p:nvSpPr>
          <p:cNvPr id="5" name="TextBox 4"/>
          <p:cNvSpPr txBox="1"/>
          <p:nvPr/>
        </p:nvSpPr>
        <p:spPr>
          <a:xfrm>
            <a:off x="6858000" y="685800"/>
            <a:ext cx="12954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a:t>
            </a:r>
          </a:p>
        </p:txBody>
      </p:sp>
      <p:grpSp>
        <p:nvGrpSpPr>
          <p:cNvPr id="87046" name="Group 12"/>
          <p:cNvGrpSpPr>
            <a:grpSpLocks/>
          </p:cNvGrpSpPr>
          <p:nvPr/>
        </p:nvGrpSpPr>
        <p:grpSpPr bwMode="auto">
          <a:xfrm>
            <a:off x="1524000" y="3505200"/>
            <a:ext cx="1219200" cy="1981200"/>
            <a:chOff x="1524000" y="3505200"/>
            <a:chExt cx="1219200" cy="1981200"/>
          </a:xfrm>
        </p:grpSpPr>
        <p:cxnSp>
          <p:nvCxnSpPr>
            <p:cNvPr id="7" name="Straight Arrow Connector 6"/>
            <p:cNvCxnSpPr/>
            <p:nvPr/>
          </p:nvCxnSpPr>
          <p:spPr>
            <a:xfrm rot="5400000" flipH="1" flipV="1">
              <a:off x="1143000" y="3886200"/>
              <a:ext cx="1981200" cy="12192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485900" y="4229100"/>
              <a:ext cx="1295400" cy="12192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24000" y="4953000"/>
              <a:ext cx="1143000" cy="5334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524000" y="5486400"/>
            <a:ext cx="2895600" cy="381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 sure to include!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838200" y="914400"/>
            <a:ext cx="7467600" cy="1570038"/>
          </a:xfrm>
          <a:prstGeom prst="rect">
            <a:avLst/>
          </a:prstGeom>
          <a:noFill/>
          <a:ln w="9525">
            <a:noFill/>
            <a:miter lim="800000"/>
            <a:headEnd/>
            <a:tailEnd/>
          </a:ln>
        </p:spPr>
        <p:txBody>
          <a:bodyPr>
            <a:spAutoFit/>
          </a:bodyPr>
          <a:lstStyle/>
          <a:p>
            <a:pPr marL="685800" indent="-685800"/>
            <a:r>
              <a:rPr lang="en-US" sz="2400" b="1"/>
              <a:t>22. 	INTERNATIONAL ACTIVITIES</a:t>
            </a:r>
          </a:p>
          <a:p>
            <a:pPr marL="685800" indent="-685800"/>
            <a:r>
              <a:rPr lang="en-US" sz="2400"/>
              <a:t>	Please describe teaching, research, and service activities and their significance for the nominee’s scholarly career.</a:t>
            </a:r>
            <a:r>
              <a:rPr lang="en-US" sz="2400" b="1"/>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noChangeArrowheads="1"/>
          </p:cNvSpPr>
          <p:nvPr>
            <p:ph type="title"/>
          </p:nvPr>
        </p:nvSpPr>
        <p:spPr>
          <a:xfrm>
            <a:off x="381000" y="152400"/>
            <a:ext cx="8077200" cy="838200"/>
          </a:xfrm>
        </p:spPr>
        <p:txBody>
          <a:bodyPr/>
          <a:lstStyle/>
          <a:p>
            <a:pPr eaLnBrk="1" hangingPunct="1"/>
            <a:r>
              <a:rPr lang="en-US" b="1" smtClean="0">
                <a:solidFill>
                  <a:schemeClr val="tx1"/>
                </a:solidFill>
              </a:rPr>
              <a:t>22.</a:t>
            </a:r>
            <a:r>
              <a:rPr lang="en-US" smtClean="0">
                <a:solidFill>
                  <a:schemeClr val="tx1"/>
                </a:solidFill>
              </a:rPr>
              <a:t>  </a:t>
            </a:r>
            <a:r>
              <a:rPr lang="en-US" b="1" smtClean="0">
                <a:solidFill>
                  <a:schemeClr val="tx1"/>
                </a:solidFill>
              </a:rPr>
              <a:t>INTERNATIONAL ACTIVITIES</a:t>
            </a:r>
          </a:p>
        </p:txBody>
      </p:sp>
      <p:sp>
        <p:nvSpPr>
          <p:cNvPr id="6" name="TextBox 5"/>
          <p:cNvSpPr txBox="1"/>
          <p:nvPr/>
        </p:nvSpPr>
        <p:spPr>
          <a:xfrm>
            <a:off x="6858000" y="152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One</a:t>
            </a:r>
          </a:p>
        </p:txBody>
      </p:sp>
      <p:sp>
        <p:nvSpPr>
          <p:cNvPr id="89093" name="Content Placeholder 4"/>
          <p:cNvSpPr>
            <a:spLocks noGrp="1"/>
          </p:cNvSpPr>
          <p:nvPr>
            <p:ph idx="1"/>
          </p:nvPr>
        </p:nvSpPr>
        <p:spPr>
          <a:xfrm rot="10800000" flipV="1">
            <a:off x="381000" y="762000"/>
            <a:ext cx="8382000" cy="5562600"/>
          </a:xfrm>
        </p:spPr>
        <p:txBody>
          <a:bodyPr/>
          <a:lstStyle/>
          <a:p>
            <a:pPr marL="0" indent="342900">
              <a:spcBef>
                <a:spcPct val="0"/>
              </a:spcBef>
            </a:pPr>
            <a:r>
              <a:rPr lang="en-US" sz="1400" smtClean="0"/>
              <a:t>All of my research and teaching is international in nature.  In addition to conducting research in Africa and Europe, I am an active participant in professional networks on an international level.  For my current work on African fashion designers, I have conducted research in several African countries (Mali, Senegal, Ghana, and South Africa).  I have also conducted research in Paris and London, both on contemporary African fashion designers and on the history of Africa’s influence on Western fashion design.  This research is central to my scholarly career, as it is the basis of my publications.  I also draw from this research, and my experiences in Africa more generally, in all of my teaching.</a:t>
            </a:r>
          </a:p>
          <a:p>
            <a:pPr marL="0" indent="342900">
              <a:spcBef>
                <a:spcPct val="0"/>
              </a:spcBef>
            </a:pPr>
            <a:r>
              <a:rPr lang="en-US" sz="1400" smtClean="0"/>
              <a:t>  In recent years, I have published and presented papers in numerous international venues—an important aspect of disseminating my work and building my reputation outside the U.S.  I have presented my work at conferences and other academic venues in France and South Africa, two important sites for my research.  I have published several pieces on African art in French publications, including most recently a widely disseminated newspaper (</a:t>
            </a:r>
            <a:r>
              <a:rPr lang="en-US" sz="1400" i="1" smtClean="0"/>
              <a:t>Courrier International</a:t>
            </a:r>
            <a:r>
              <a:rPr lang="en-US" sz="1400" smtClean="0"/>
              <a:t>) that produced an important special publication on African fashion.  I also published an essay in a German museum catalogue.  I am honoured to have been invited to contribute a chapter to an important book on African fashion, </a:t>
            </a:r>
            <a:r>
              <a:rPr lang="en-US" sz="1400" i="1" smtClean="0"/>
              <a:t>The Art of African Fashion</a:t>
            </a:r>
            <a:r>
              <a:rPr lang="en-US" sz="1400" smtClean="0"/>
              <a:t>, to be published by an influential Dutch arts organization (the Prince Claus Fund).  That chapter has been accepted and will be published in 2009. I have also sought out opportunities to participate in study abroad programs both at the University of Florida and at other institutions.  I organized a panel and presented a paper in Paris at a conference co-organized by the UF Paris Research Center and the Center for African Studies in April, 2006.  The conference explored diverse aspects of the African presence in France. </a:t>
            </a:r>
          </a:p>
          <a:p>
            <a:pPr marL="0" indent="342900">
              <a:spcBef>
                <a:spcPct val="0"/>
              </a:spcBef>
            </a:pPr>
            <a:r>
              <a:rPr lang="en-US" sz="1400" smtClean="0"/>
              <a:t>I have also taught and lectured on African art in Mali.  During the summer of 2006, I taught a month-long course in Mali as part of a long-standing Drew University program.  In winter 2006-2007, I was lecturer/group leader for a two-week study tour sponsored by the Textile Museum in Washington, DC, also in Mali. Both experiences vividly illustrated how valuable experience in Africa is for students at all levels of familiarity with African art—the challenges and rewards of such immersion will likely stay with each participant in the program for the rest of their lives. </a:t>
            </a:r>
          </a:p>
          <a:p>
            <a:pPr marL="0" indent="342900">
              <a:spcBef>
                <a:spcPct val="0"/>
              </a:spcBef>
            </a:pPr>
            <a:r>
              <a:rPr lang="en-US" sz="1400" smtClean="0"/>
              <a:t>I plan to seek out future opportunities to take part in the University of Florida’s study abroad programs in Africa.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title"/>
          </p:nvPr>
        </p:nvSpPr>
        <p:spPr>
          <a:xfrm>
            <a:off x="381000" y="304800"/>
            <a:ext cx="4572000" cy="990600"/>
          </a:xfrm>
        </p:spPr>
        <p:txBody>
          <a:bodyPr/>
          <a:lstStyle/>
          <a:p>
            <a:pPr eaLnBrk="1" hangingPunct="1"/>
            <a:r>
              <a:rPr lang="en-US" b="1" smtClean="0">
                <a:solidFill>
                  <a:schemeClr val="tx1"/>
                </a:solidFill>
              </a:rPr>
              <a:t>22.</a:t>
            </a:r>
            <a:r>
              <a:rPr lang="en-US" smtClean="0">
                <a:solidFill>
                  <a:schemeClr val="tx1"/>
                </a:solidFill>
              </a:rPr>
              <a:t> </a:t>
            </a:r>
            <a:r>
              <a:rPr lang="en-US" b="1" smtClean="0">
                <a:solidFill>
                  <a:schemeClr val="tx1"/>
                </a:solidFill>
              </a:rPr>
              <a:t>INTERNATIONAL ACTIVITIES</a:t>
            </a:r>
          </a:p>
        </p:txBody>
      </p:sp>
      <p:sp>
        <p:nvSpPr>
          <p:cNvPr id="5" name="TextBox 4"/>
          <p:cNvSpPr txBox="1"/>
          <p:nvPr/>
        </p:nvSpPr>
        <p:spPr>
          <a:xfrm>
            <a:off x="6858000" y="2286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Two</a:t>
            </a:r>
          </a:p>
        </p:txBody>
      </p:sp>
      <p:sp>
        <p:nvSpPr>
          <p:cNvPr id="90117" name="Content Placeholder 5"/>
          <p:cNvSpPr>
            <a:spLocks noGrp="1"/>
          </p:cNvSpPr>
          <p:nvPr>
            <p:ph idx="1"/>
          </p:nvPr>
        </p:nvSpPr>
        <p:spPr>
          <a:xfrm>
            <a:off x="685800" y="990600"/>
            <a:ext cx="8001000" cy="5638800"/>
          </a:xfrm>
        </p:spPr>
        <p:txBody>
          <a:bodyPr/>
          <a:lstStyle/>
          <a:p>
            <a:r>
              <a:rPr lang="en-US" sz="1400" b="1" smtClean="0"/>
              <a:t>Performance: 2004 – 2008 Rome, Italy / York, England</a:t>
            </a:r>
            <a:endParaRPr lang="en-US" sz="1400" smtClean="0"/>
          </a:p>
          <a:p>
            <a:r>
              <a:rPr lang="en-US" sz="1400" b="1" smtClean="0"/>
              <a:t> </a:t>
            </a:r>
            <a:r>
              <a:rPr lang="en-US" sz="1400" smtClean="0"/>
              <a:t>                 My international work is part of both my creative/research activities and teaching. I am currently a contracted artist with the </a:t>
            </a:r>
            <a:r>
              <a:rPr lang="en-US" sz="1400" i="1" smtClean="0"/>
              <a:t>Opera Estate</a:t>
            </a:r>
            <a:r>
              <a:rPr lang="en-US" sz="1400" smtClean="0"/>
              <a:t>, an opera production company</a:t>
            </a:r>
            <a:r>
              <a:rPr lang="en-US" sz="1400" i="1" smtClean="0"/>
              <a:t> </a:t>
            </a:r>
            <a:r>
              <a:rPr lang="en-US" sz="1400" smtClean="0"/>
              <a:t>which is based in Rome, Italy. In June of 2008, I will be performing the role of Sarastro in Mozart’s </a:t>
            </a:r>
            <a:r>
              <a:rPr lang="en-US" sz="1400" i="1" smtClean="0"/>
              <a:t>Die Zauberflöte</a:t>
            </a:r>
            <a:r>
              <a:rPr lang="en-US" sz="1400" smtClean="0"/>
              <a:t>. In recent years, I sang the role of Don Bartolo and was a team member of the voice coaching faculty in their production of  </a:t>
            </a:r>
            <a:r>
              <a:rPr lang="en-US" sz="1400" i="1" smtClean="0"/>
              <a:t>Il barbiere di Siviglia</a:t>
            </a:r>
            <a:r>
              <a:rPr lang="en-US" sz="1400" smtClean="0"/>
              <a:t>, which was awarded the National Association of Opera Award for Best Opera Production, and Don Bartolo in </a:t>
            </a:r>
            <a:r>
              <a:rPr lang="en-US" sz="1400" i="1" smtClean="0"/>
              <a:t>Le nozze di Figaro</a:t>
            </a:r>
            <a:r>
              <a:rPr lang="en-US" sz="1400" smtClean="0"/>
              <a:t> (2005 and 2001). In the summer of 2007, I was to perform the role of Leporello in Mozart’s </a:t>
            </a:r>
            <a:r>
              <a:rPr lang="en-US" sz="1400" i="1" smtClean="0"/>
              <a:t>Don Giovanni</a:t>
            </a:r>
            <a:r>
              <a:rPr lang="en-US" sz="1400" smtClean="0"/>
              <a:t> which had been fully prepared but due to an injury was unable to fulfill that contract.  In 2005, I was also the invited bass soloist in Mozart’s </a:t>
            </a:r>
            <a:r>
              <a:rPr lang="en-US" sz="1400" i="1" smtClean="0"/>
              <a:t>Requiem</a:t>
            </a:r>
            <a:r>
              <a:rPr lang="en-US" sz="1400" smtClean="0"/>
              <a:t> with the </a:t>
            </a:r>
            <a:r>
              <a:rPr lang="en-US" sz="1400" i="1" smtClean="0"/>
              <a:t>Orchestra Mozart Sinfonietta</a:t>
            </a:r>
            <a:r>
              <a:rPr lang="en-US" sz="1400" smtClean="0"/>
              <a:t>, in the historic</a:t>
            </a:r>
            <a:r>
              <a:rPr lang="en-US" sz="1400" i="1" smtClean="0"/>
              <a:t> Chiesa di S. Ignazio</a:t>
            </a:r>
            <a:r>
              <a:rPr lang="en-US" sz="1400" smtClean="0"/>
              <a:t>. In 2004, I was the baritone soloist, during a week-long residency at York Minster in York, England, one of the great cathedrals in the world.  Prior to coming to UF, I was the featured baritone soloist in several historic venues including St. Giles Cathedral in Scotland, Westminster Abbey and St. Paul’s in London, and St. Peter’s Basilica in Rome.</a:t>
            </a:r>
          </a:p>
          <a:p>
            <a:r>
              <a:rPr lang="en-US" sz="1400" smtClean="0"/>
              <a:t> </a:t>
            </a:r>
          </a:p>
          <a:p>
            <a:r>
              <a:rPr lang="en-US" sz="1400" b="1" smtClean="0"/>
              <a:t>  Teaching: 2004 – 2008 Rome, Italy</a:t>
            </a:r>
            <a:endParaRPr lang="en-US" sz="1400" smtClean="0"/>
          </a:p>
          <a:p>
            <a:r>
              <a:rPr lang="en-US" sz="1400" smtClean="0"/>
              <a:t>                 I am currently on the voice faculty of the prestigious </a:t>
            </a:r>
            <a:r>
              <a:rPr lang="en-US" sz="1400" i="1" smtClean="0"/>
              <a:t>Operafestival di Roma </a:t>
            </a:r>
            <a:r>
              <a:rPr lang="en-US" sz="1400" smtClean="0"/>
              <a:t>in Rome, Italy and have been teaching with these noted professionals from around the United States and Europe for eight years.  As a member of that faculty, I instruct singers from some of our country’s top music conservatories and universities as well a number of European students from Spain, Greece, and Israel. These students, from such schools as the </a:t>
            </a:r>
            <a:r>
              <a:rPr lang="en-US" sz="1400" u="sng" smtClean="0"/>
              <a:t>University of Illinois at Urbana-Champaign</a:t>
            </a:r>
            <a:r>
              <a:rPr lang="en-US" sz="1400" smtClean="0"/>
              <a:t>, the University of Indiana, Peabody Conservatory of Music, Eastman School of Music, and others, come to Rome for four to six weeks in the summer to study opera, vocal literature, and the Italian language.  In past seasons, I have directed several of the opera scene productions and have worked privately in the voice studio.</a:t>
            </a:r>
          </a:p>
          <a:p>
            <a:r>
              <a:rPr lang="en-US" sz="1400" smtClean="0"/>
              <a:t> </a:t>
            </a:r>
          </a:p>
          <a:p>
            <a:endParaRPr lang="en-US" sz="1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 name="Rectangular Callout 3"/>
          <p:cNvSpPr/>
          <p:nvPr/>
        </p:nvSpPr>
        <p:spPr>
          <a:xfrm>
            <a:off x="5943600" y="2590800"/>
            <a:ext cx="2971800" cy="1447800"/>
          </a:xfrm>
          <a:prstGeom prst="wedgeRectCallout">
            <a:avLst>
              <a:gd name="adj1" fmla="val -88683"/>
              <a:gd name="adj2" fmla="val -22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79" name="TextBox 1"/>
          <p:cNvSpPr txBox="1">
            <a:spLocks noChangeArrowheads="1"/>
          </p:cNvSpPr>
          <p:nvPr/>
        </p:nvSpPr>
        <p:spPr bwMode="auto">
          <a:xfrm>
            <a:off x="5943600" y="2667000"/>
            <a:ext cx="2971800" cy="1323975"/>
          </a:xfrm>
          <a:prstGeom prst="rect">
            <a:avLst/>
          </a:prstGeom>
          <a:noFill/>
          <a:ln w="9525">
            <a:noFill/>
            <a:miter lim="800000"/>
            <a:headEnd/>
            <a:tailEnd/>
          </a:ln>
        </p:spPr>
        <p:txBody>
          <a:bodyPr>
            <a:spAutoFit/>
          </a:bodyPr>
          <a:lstStyle/>
          <a:p>
            <a:pPr marL="339725" indent="-339725">
              <a:buFont typeface="Arial" charset="0"/>
              <a:buChar char="•"/>
            </a:pPr>
            <a:r>
              <a:rPr lang="en-US" sz="1600"/>
              <a:t>Exceeds School Expectations</a:t>
            </a:r>
          </a:p>
          <a:p>
            <a:pPr marL="339725" indent="-339725">
              <a:buFont typeface="Arial" charset="0"/>
              <a:buChar char="•"/>
            </a:pPr>
            <a:r>
              <a:rPr lang="en-US" sz="1600"/>
              <a:t>Achieves …</a:t>
            </a:r>
          </a:p>
          <a:p>
            <a:pPr marL="339725" indent="-339725">
              <a:buFont typeface="Arial" charset="0"/>
              <a:buChar char="•"/>
            </a:pPr>
            <a:r>
              <a:rPr lang="en-US" sz="1600"/>
              <a:t>Somewhat Below …</a:t>
            </a:r>
          </a:p>
          <a:p>
            <a:pPr marL="339725" indent="-339725">
              <a:buFont typeface="Arial" charset="0"/>
              <a:buChar char="•"/>
            </a:pPr>
            <a:r>
              <a:rPr lang="en-US" sz="1600"/>
              <a:t>Unsatisfactory </a:t>
            </a:r>
          </a:p>
          <a:p>
            <a:pPr marL="339725" indent="-339725">
              <a:buFont typeface="Arial" charset="0"/>
              <a:buChar char="•"/>
            </a:pPr>
            <a:r>
              <a:rPr lang="en-US" sz="1600"/>
              <a:t>Abstain</a:t>
            </a:r>
          </a:p>
        </p:txBody>
      </p:sp>
      <p:sp>
        <p:nvSpPr>
          <p:cNvPr id="3" name="TextBox 2"/>
          <p:cNvSpPr txBox="1"/>
          <p:nvPr/>
        </p:nvSpPr>
        <p:spPr>
          <a:xfrm>
            <a:off x="457200" y="609600"/>
            <a:ext cx="8077200" cy="5345113"/>
          </a:xfrm>
          <a:prstGeom prst="rect">
            <a:avLst/>
          </a:prstGeom>
          <a:noFill/>
        </p:spPr>
        <p:txBody>
          <a:bodyPr>
            <a:spAutoFit/>
          </a:bodyPr>
          <a:lstStyle/>
          <a:p>
            <a:pPr algn="ctr">
              <a:defRPr/>
            </a:pPr>
            <a:r>
              <a:rPr lang="en-US" sz="2400" b="1" dirty="0"/>
              <a:t>LETTER OF REVIEW</a:t>
            </a:r>
          </a:p>
          <a:p>
            <a:pPr>
              <a:defRPr/>
            </a:pPr>
            <a:endParaRPr lang="en-US" sz="2400" dirty="0"/>
          </a:p>
          <a:p>
            <a:pPr marL="857250" indent="-400050">
              <a:spcAft>
                <a:spcPts val="800"/>
              </a:spcAft>
              <a:defRPr/>
            </a:pPr>
            <a:r>
              <a:rPr lang="en-US" sz="2400" b="1" u="sng" dirty="0"/>
              <a:t>Based on</a:t>
            </a:r>
            <a:r>
              <a:rPr lang="en-US" sz="2400" dirty="0"/>
              <a:t>:</a:t>
            </a:r>
          </a:p>
          <a:p>
            <a:pPr marL="857250" indent="-400050">
              <a:spcAft>
                <a:spcPts val="800"/>
              </a:spcAft>
              <a:buFont typeface="Wingdings" pitchFamily="2" charset="2"/>
              <a:buChar char="ü"/>
              <a:defRPr/>
            </a:pPr>
            <a:r>
              <a:rPr lang="en-US" sz="2400" dirty="0"/>
              <a:t>the candidate’s packet</a:t>
            </a:r>
          </a:p>
          <a:p>
            <a:pPr marL="857250" indent="-400050">
              <a:spcAft>
                <a:spcPts val="800"/>
              </a:spcAft>
              <a:buFont typeface="Wingdings" pitchFamily="2" charset="2"/>
              <a:buChar char="ü"/>
              <a:defRPr/>
            </a:pPr>
            <a:r>
              <a:rPr lang="en-US" sz="2400" dirty="0"/>
              <a:t>discussion among tenured faculty</a:t>
            </a:r>
          </a:p>
          <a:p>
            <a:pPr marL="857250" indent="-400050">
              <a:spcAft>
                <a:spcPts val="800"/>
              </a:spcAft>
              <a:buFont typeface="Wingdings" pitchFamily="2" charset="2"/>
              <a:buChar char="ü"/>
              <a:defRPr/>
            </a:pPr>
            <a:r>
              <a:rPr lang="en-US" sz="2400" dirty="0"/>
              <a:t>rankings from the faculty</a:t>
            </a:r>
          </a:p>
          <a:p>
            <a:pPr marL="857250" indent="-400050">
              <a:spcAft>
                <a:spcPts val="800"/>
              </a:spcAft>
              <a:defRPr/>
            </a:pPr>
            <a:endParaRPr lang="en-US" sz="2400" dirty="0"/>
          </a:p>
          <a:p>
            <a:pPr marL="857250" indent="-400050">
              <a:spcAft>
                <a:spcPts val="800"/>
              </a:spcAft>
              <a:defRPr/>
            </a:pPr>
            <a:endParaRPr lang="en-US" sz="2400" dirty="0"/>
          </a:p>
          <a:p>
            <a:pPr marL="857250" indent="-400050">
              <a:spcAft>
                <a:spcPts val="800"/>
              </a:spcAft>
              <a:defRPr/>
            </a:pPr>
            <a:r>
              <a:rPr lang="en-US" sz="2400" b="1" u="sng" dirty="0"/>
              <a:t>Addresses</a:t>
            </a:r>
            <a:r>
              <a:rPr lang="en-US" sz="2400" dirty="0"/>
              <a:t>:</a:t>
            </a:r>
          </a:p>
          <a:p>
            <a:pPr marL="857250" indent="-400050">
              <a:spcAft>
                <a:spcPts val="800"/>
              </a:spcAft>
              <a:buFont typeface="Wingdings" pitchFamily="2" charset="2"/>
              <a:buChar char="ü"/>
              <a:defRPr/>
            </a:pPr>
            <a:r>
              <a:rPr lang="en-US" sz="2400" dirty="0"/>
              <a:t>strengths and weaknesses in the candidate’s record</a:t>
            </a:r>
          </a:p>
          <a:p>
            <a:pPr marL="857250" indent="-400050">
              <a:spcAft>
                <a:spcPts val="800"/>
              </a:spcAft>
              <a:buFont typeface="Wingdings" pitchFamily="2" charset="2"/>
              <a:buChar char="ü"/>
              <a:defRPr/>
            </a:pPr>
            <a:r>
              <a:rPr lang="en-US" sz="2400" dirty="0"/>
              <a:t>make clear any recommendations for improvement of packet and/or performance</a:t>
            </a: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914400" y="914400"/>
            <a:ext cx="7848600" cy="2246313"/>
          </a:xfrm>
          <a:prstGeom prst="rect">
            <a:avLst/>
          </a:prstGeom>
          <a:noFill/>
          <a:ln w="9525">
            <a:noFill/>
            <a:miter lim="800000"/>
            <a:headEnd/>
            <a:tailEnd/>
          </a:ln>
        </p:spPr>
        <p:txBody>
          <a:bodyPr>
            <a:spAutoFit/>
          </a:bodyPr>
          <a:lstStyle/>
          <a:p>
            <a:pPr marL="514350" indent="-514350">
              <a:defRPr/>
            </a:pPr>
            <a:r>
              <a:rPr lang="en-US" b="1" dirty="0"/>
              <a:t>23.  EXTENSION </a:t>
            </a:r>
            <a:r>
              <a:rPr lang="en-US" b="1" dirty="0"/>
              <a:t>PROGRAM (for IFAS only</a:t>
            </a:r>
            <a:r>
              <a:rPr lang="en-US" b="1" dirty="0"/>
              <a:t>)</a:t>
            </a:r>
          </a:p>
          <a:p>
            <a:pPr marL="457200" indent="-457200">
              <a:defRPr/>
            </a:pPr>
            <a:r>
              <a:rPr lang="en-US" dirty="0"/>
              <a:t>	Delineate </a:t>
            </a:r>
            <a:r>
              <a:rPr lang="en-US" dirty="0"/>
              <a:t>the major programs carried out during the time period covered by the application. For each program delineated, specify the problems, issues or concerns addressed, the audience(s) targeted, the major objectives of the program (stated in terms of clientele change), the teaching/learning activities carried out, and evidence of program impact or progress to date in meeting the stated objectives.</a:t>
            </a:r>
            <a:r>
              <a:rPr lang="en-US" b="1" dirty="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533400" y="1143000"/>
            <a:ext cx="8229600" cy="1143000"/>
          </a:xfrm>
        </p:spPr>
        <p:txBody>
          <a:bodyPr/>
          <a:lstStyle/>
          <a:p>
            <a:pPr eaLnBrk="1" hangingPunct="1"/>
            <a:r>
              <a:rPr lang="en-US" b="1" smtClean="0">
                <a:solidFill>
                  <a:schemeClr val="tx1"/>
                </a:solidFill>
              </a:rPr>
              <a:t>23.</a:t>
            </a:r>
            <a:r>
              <a:rPr lang="en-US" smtClean="0">
                <a:solidFill>
                  <a:schemeClr val="tx1"/>
                </a:solidFill>
              </a:rPr>
              <a:t> </a:t>
            </a:r>
            <a:r>
              <a:rPr lang="en-US" b="1" smtClean="0">
                <a:solidFill>
                  <a:schemeClr val="tx1"/>
                </a:solidFill>
              </a:rPr>
              <a:t>EXTENSION PROGRAM (for IFAS only)</a:t>
            </a:r>
            <a:br>
              <a:rPr lang="en-US" b="1" smtClean="0">
                <a:solidFill>
                  <a:schemeClr val="tx1"/>
                </a:solidFill>
              </a:rPr>
            </a:br>
            <a:r>
              <a:rPr lang="en-US" b="1" smtClean="0">
                <a:solidFill>
                  <a:schemeClr val="tx1"/>
                </a:solidFill>
              </a:rPr>
              <a:t/>
            </a:r>
            <a:br>
              <a:rPr lang="en-US" b="1" smtClean="0">
                <a:solidFill>
                  <a:schemeClr val="tx1"/>
                </a:solidFill>
              </a:rPr>
            </a:br>
            <a:r>
              <a:rPr lang="en-US" b="1" smtClean="0">
                <a:solidFill>
                  <a:schemeClr val="tx1"/>
                </a:solidFill>
              </a:rPr>
              <a:t>      </a:t>
            </a:r>
            <a:r>
              <a:rPr lang="en-US" smtClean="0">
                <a:solidFill>
                  <a:schemeClr val="tx1"/>
                </a:solidFill>
              </a:rPr>
              <a:t> NA</a:t>
            </a:r>
          </a:p>
        </p:txBody>
      </p:sp>
      <p:sp>
        <p:nvSpPr>
          <p:cNvPr id="4" name="TextBox 3"/>
          <p:cNvSpPr txBox="1"/>
          <p:nvPr/>
        </p:nvSpPr>
        <p:spPr>
          <a:xfrm>
            <a:off x="7162800" y="533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762000" y="914400"/>
            <a:ext cx="7848600" cy="1631950"/>
          </a:xfrm>
          <a:prstGeom prst="rect">
            <a:avLst/>
          </a:prstGeom>
          <a:noFill/>
          <a:ln w="9525">
            <a:noFill/>
            <a:miter lim="800000"/>
            <a:headEnd/>
            <a:tailEnd/>
          </a:ln>
        </p:spPr>
        <p:txBody>
          <a:bodyPr>
            <a:spAutoFit/>
          </a:bodyPr>
          <a:lstStyle/>
          <a:p>
            <a:r>
              <a:rPr lang="en-US" b="1"/>
              <a:t>CLINICAL SERVICE OR CLINICAL ACTIVITIES </a:t>
            </a:r>
            <a:r>
              <a:rPr lang="en-US"/>
              <a:t>- The evaluation of clinical service should include a commentary by the department chair or division chief on assignment and performance. Documentation can include other information such as geographic extent of referral base, fiscal impact, unique clinical service, RVUs, etc.</a:t>
            </a:r>
            <a:r>
              <a:rPr lang="en-US" b="1"/>
              <a:t> </a:t>
            </a:r>
          </a:p>
        </p:txBody>
      </p:sp>
      <p:sp>
        <p:nvSpPr>
          <p:cNvPr id="93187" name="TextBox 2"/>
          <p:cNvSpPr txBox="1">
            <a:spLocks noChangeArrowheads="1"/>
          </p:cNvSpPr>
          <p:nvPr/>
        </p:nvSpPr>
        <p:spPr bwMode="auto">
          <a:xfrm>
            <a:off x="457200" y="914400"/>
            <a:ext cx="533400" cy="400050"/>
          </a:xfrm>
          <a:prstGeom prst="rect">
            <a:avLst/>
          </a:prstGeom>
          <a:noFill/>
          <a:ln w="9525">
            <a:noFill/>
            <a:miter lim="800000"/>
            <a:headEnd/>
            <a:tailEnd/>
          </a:ln>
        </p:spPr>
        <p:txBody>
          <a:bodyPr>
            <a:spAutoFit/>
          </a:bodyPr>
          <a:lstStyle/>
          <a:p>
            <a:r>
              <a:rPr lang="en-US" b="1"/>
              <a:t>24.</a:t>
            </a:r>
            <a:r>
              <a:rPr lang="en-US"/>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457200" y="1295400"/>
            <a:ext cx="8229600" cy="990600"/>
          </a:xfrm>
        </p:spPr>
        <p:txBody>
          <a:bodyPr/>
          <a:lstStyle/>
          <a:p>
            <a:pPr eaLnBrk="1" hangingPunct="1"/>
            <a:r>
              <a:rPr lang="en-US" b="1" smtClean="0">
                <a:solidFill>
                  <a:schemeClr val="tx1"/>
                </a:solidFill>
              </a:rPr>
              <a:t>24.</a:t>
            </a:r>
            <a:r>
              <a:rPr lang="en-US" smtClean="0">
                <a:solidFill>
                  <a:schemeClr val="tx1"/>
                </a:solidFill>
              </a:rPr>
              <a:t> </a:t>
            </a:r>
            <a:r>
              <a:rPr lang="en-US" b="1" smtClean="0">
                <a:solidFill>
                  <a:schemeClr val="tx1"/>
                </a:solidFill>
              </a:rPr>
              <a:t>CLINICAL SERVICE OR CLINICAL ACTIVITIES</a:t>
            </a:r>
            <a:r>
              <a:rPr lang="en-US" sz="1800" smtClean="0">
                <a:solidFill>
                  <a:schemeClr val="tx1"/>
                </a:solidFill>
              </a:rPr>
              <a:t/>
            </a:r>
            <a:br>
              <a:rPr lang="en-US" sz="1800" smtClean="0">
                <a:solidFill>
                  <a:schemeClr val="tx1"/>
                </a:solidFill>
              </a:rPr>
            </a:br>
            <a:r>
              <a:rPr lang="en-US" sz="1800" smtClean="0">
                <a:solidFill>
                  <a:schemeClr val="tx1"/>
                </a:solidFill>
              </a:rPr>
              <a:t/>
            </a:r>
            <a:br>
              <a:rPr lang="en-US" sz="1800" smtClean="0">
                <a:solidFill>
                  <a:schemeClr val="tx1"/>
                </a:solidFill>
              </a:rPr>
            </a:br>
            <a:r>
              <a:rPr lang="en-US" sz="1800" smtClean="0">
                <a:solidFill>
                  <a:schemeClr val="tx1"/>
                </a:solidFill>
              </a:rPr>
              <a:t>       NA</a:t>
            </a:r>
          </a:p>
        </p:txBody>
      </p:sp>
      <p:sp>
        <p:nvSpPr>
          <p:cNvPr id="3" name="TextBox 2"/>
          <p:cNvSpPr txBox="1"/>
          <p:nvPr/>
        </p:nvSpPr>
        <p:spPr>
          <a:xfrm>
            <a:off x="7162800" y="533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914400" y="838200"/>
            <a:ext cx="7696200" cy="1938338"/>
          </a:xfrm>
          <a:prstGeom prst="rect">
            <a:avLst/>
          </a:prstGeom>
          <a:noFill/>
          <a:ln w="9525">
            <a:noFill/>
            <a:miter lim="800000"/>
            <a:headEnd/>
            <a:tailEnd/>
          </a:ln>
        </p:spPr>
        <p:txBody>
          <a:bodyPr>
            <a:spAutoFit/>
          </a:bodyPr>
          <a:lstStyle/>
          <a:p>
            <a:pPr marL="514350" indent="-514350"/>
            <a:r>
              <a:rPr lang="en-US" sz="2400" b="1"/>
              <a:t>25. 	SERVICE TO SCHOOLS</a:t>
            </a:r>
          </a:p>
          <a:p>
            <a:pPr marL="514350" indent="-514350"/>
            <a:r>
              <a:rPr lang="en-US" sz="2400"/>
              <a:t>	In 1984, the Legislature determined that service to the public schools (K-12) would be considered for tenure and/or promotion purposes. Such service should be listed in this area.</a:t>
            </a:r>
            <a:r>
              <a:rPr lang="en-US" sz="2400" b="1"/>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487363"/>
          </a:xfrm>
        </p:spPr>
        <p:txBody>
          <a:bodyPr/>
          <a:lstStyle/>
          <a:p>
            <a:pPr eaLnBrk="1" hangingPunct="1"/>
            <a:r>
              <a:rPr lang="en-US" b="1" smtClean="0"/>
              <a:t>25. SERVICE TO SCHOOLS</a:t>
            </a:r>
          </a:p>
        </p:txBody>
      </p:sp>
      <p:graphicFrame>
        <p:nvGraphicFramePr>
          <p:cNvPr id="3074" name="Object 3"/>
          <p:cNvGraphicFramePr>
            <a:graphicFrameLocks noChangeAspect="1"/>
          </p:cNvGraphicFramePr>
          <p:nvPr>
            <p:ph idx="1"/>
          </p:nvPr>
        </p:nvGraphicFramePr>
        <p:xfrm>
          <a:off x="914400" y="803275"/>
          <a:ext cx="7239000" cy="5589588"/>
        </p:xfrm>
        <a:graphic>
          <a:graphicData uri="http://schemas.openxmlformats.org/presentationml/2006/ole">
            <p:oleObj spid="_x0000_s3074" name="Document" r:id="rId3" imgW="5491445" imgH="5562579" progId="Word.Document.8">
              <p:embed/>
            </p:oleObj>
          </a:graphicData>
        </a:graphic>
      </p:graphicFrame>
      <p:sp>
        <p:nvSpPr>
          <p:cNvPr id="4" name="TextBox 3"/>
          <p:cNvSpPr txBox="1"/>
          <p:nvPr/>
        </p:nvSpPr>
        <p:spPr>
          <a:xfrm>
            <a:off x="7086600" y="152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One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066800" y="1219200"/>
          <a:ext cx="6781800" cy="4876800"/>
        </p:xfrm>
        <a:graphic>
          <a:graphicData uri="http://schemas.openxmlformats.org/presentationml/2006/ole">
            <p:oleObj spid="_x0000_s5122" name="Document" r:id="rId3" imgW="5491445" imgH="4406120" progId="Word.Document.8">
              <p:embed/>
            </p:oleObj>
          </a:graphicData>
        </a:graphic>
      </p:graphicFrame>
      <p:sp>
        <p:nvSpPr>
          <p:cNvPr id="3" name="TextBox 2"/>
          <p:cNvSpPr txBox="1"/>
          <p:nvPr/>
        </p:nvSpPr>
        <p:spPr>
          <a:xfrm>
            <a:off x="7010400" y="304800"/>
            <a:ext cx="1524000" cy="646331"/>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One</a:t>
            </a:r>
          </a:p>
          <a:p>
            <a:pPr>
              <a:defRPr/>
            </a:pPr>
            <a:r>
              <a:rPr lang="en-US" sz="1800" dirty="0"/>
              <a:t>   continued</a:t>
            </a:r>
          </a:p>
        </p:txBody>
      </p:sp>
      <p:sp>
        <p:nvSpPr>
          <p:cNvPr id="5126" name="Rectangle 3"/>
          <p:cNvSpPr>
            <a:spLocks noChangeArrowheads="1"/>
          </p:cNvSpPr>
          <p:nvPr/>
        </p:nvSpPr>
        <p:spPr bwMode="auto">
          <a:xfrm>
            <a:off x="609600" y="685800"/>
            <a:ext cx="5678488" cy="400050"/>
          </a:xfrm>
          <a:prstGeom prst="rect">
            <a:avLst/>
          </a:prstGeom>
          <a:noFill/>
          <a:ln w="9525">
            <a:noFill/>
            <a:miter lim="800000"/>
            <a:headEnd/>
            <a:tailEnd/>
          </a:ln>
        </p:spPr>
        <p:txBody>
          <a:bodyPr>
            <a:spAutoFit/>
          </a:bodyPr>
          <a:lstStyle/>
          <a:p>
            <a:r>
              <a:rPr lang="en-US" b="1"/>
              <a:t>25. SERVICE TO SCHOOLS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2286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Two</a:t>
            </a:r>
          </a:p>
        </p:txBody>
      </p:sp>
      <p:sp>
        <p:nvSpPr>
          <p:cNvPr id="100356" name="TextBox 2"/>
          <p:cNvSpPr txBox="1">
            <a:spLocks noChangeArrowheads="1"/>
          </p:cNvSpPr>
          <p:nvPr/>
        </p:nvSpPr>
        <p:spPr bwMode="auto">
          <a:xfrm>
            <a:off x="533400" y="1143000"/>
            <a:ext cx="6324600" cy="400050"/>
          </a:xfrm>
          <a:prstGeom prst="rect">
            <a:avLst/>
          </a:prstGeom>
          <a:noFill/>
          <a:ln w="9525">
            <a:noFill/>
            <a:miter lim="800000"/>
            <a:headEnd/>
            <a:tailEnd/>
          </a:ln>
        </p:spPr>
        <p:txBody>
          <a:bodyPr>
            <a:spAutoFit/>
          </a:bodyPr>
          <a:lstStyle/>
          <a:p>
            <a:r>
              <a:rPr lang="en-US" b="1"/>
              <a:t>25.  SERVICE TO SCHOOLS</a:t>
            </a:r>
          </a:p>
        </p:txBody>
      </p:sp>
      <p:sp>
        <p:nvSpPr>
          <p:cNvPr id="6" name="TextBox 5"/>
          <p:cNvSpPr txBox="1"/>
          <p:nvPr/>
        </p:nvSpPr>
        <p:spPr>
          <a:xfrm>
            <a:off x="762000" y="1752600"/>
            <a:ext cx="8001000" cy="3970338"/>
          </a:xfrm>
          <a:prstGeom prst="rect">
            <a:avLst/>
          </a:prstGeom>
          <a:noFill/>
        </p:spPr>
        <p:txBody>
          <a:bodyPr>
            <a:spAutoFit/>
          </a:bodyPr>
          <a:lstStyle/>
          <a:p>
            <a:pPr eaLnBrk="0" hangingPunct="0">
              <a:tabLst>
                <a:tab pos="457200" algn="r"/>
                <a:tab pos="2743200" algn="ctr"/>
                <a:tab pos="5486400" algn="r"/>
              </a:tabLst>
            </a:pPr>
            <a:r>
              <a:rPr lang="en-US" sz="1800" u="sng"/>
              <a:t>Opera Clinics with the UF Opera Outreach 2005-2008:</a:t>
            </a:r>
            <a:r>
              <a:rPr lang="en-US" sz="1800"/>
              <a:t/>
            </a:r>
            <a:br>
              <a:rPr lang="en-US" sz="1800"/>
            </a:br>
            <a:r>
              <a:rPr lang="en-US" sz="1800"/>
              <a:t>Brandon High School – Marilyn Nicholson – Director / fall 2007</a:t>
            </a:r>
            <a:br>
              <a:rPr lang="en-US" sz="1800"/>
            </a:br>
            <a:r>
              <a:rPr lang="en-US" sz="1800"/>
              <a:t>Chamberlain High School – Danny Compher – Director / fall 2007</a:t>
            </a:r>
          </a:p>
          <a:p>
            <a:pPr eaLnBrk="0" hangingPunct="0">
              <a:tabLst>
                <a:tab pos="457200" algn="r"/>
                <a:tab pos="2743200" algn="ctr"/>
                <a:tab pos="5486400" algn="r"/>
              </a:tabLst>
            </a:pPr>
            <a:r>
              <a:rPr lang="en-US" sz="1800"/>
              <a:t>King High School – Talana Hamm – Director / fall 2007</a:t>
            </a:r>
          </a:p>
          <a:p>
            <a:pPr eaLnBrk="0" hangingPunct="0">
              <a:tabLst>
                <a:tab pos="457200" algn="r"/>
                <a:tab pos="2743200" algn="ctr"/>
                <a:tab pos="5486400" algn="r"/>
              </a:tabLst>
            </a:pPr>
            <a:r>
              <a:rPr lang="en-US" sz="1800"/>
              <a:t>Freedom High School – Jolinda Crump – Director / fall 2007</a:t>
            </a:r>
            <a:br>
              <a:rPr lang="en-US" sz="1800"/>
            </a:br>
            <a:r>
              <a:rPr lang="en-US" sz="1800"/>
              <a:t>King High School – Talana Hamm – Director / spring 2006</a:t>
            </a:r>
          </a:p>
          <a:p>
            <a:pPr eaLnBrk="0" hangingPunct="0">
              <a:tabLst>
                <a:tab pos="457200" algn="r"/>
                <a:tab pos="2743200" algn="ctr"/>
                <a:tab pos="5486400" algn="r"/>
              </a:tabLst>
            </a:pPr>
            <a:r>
              <a:rPr lang="en-US" sz="1800"/>
              <a:t>Bradford High School – Don Hardy – Director / spring 2006</a:t>
            </a:r>
          </a:p>
          <a:p>
            <a:pPr eaLnBrk="0" hangingPunct="0">
              <a:tabLst>
                <a:tab pos="457200" algn="r"/>
                <a:tab pos="2743200" algn="ctr"/>
                <a:tab pos="5486400" algn="r"/>
              </a:tabLst>
            </a:pPr>
            <a:r>
              <a:rPr lang="en-US" sz="1800"/>
              <a:t>Newsome High School – Beverly Sutherland – Director / spring 2006</a:t>
            </a:r>
            <a:br>
              <a:rPr lang="en-US" sz="1800"/>
            </a:br>
            <a:r>
              <a:rPr lang="en-US" sz="1800"/>
              <a:t>Wharton High School – Douglas Harridge – Director / spring 2006</a:t>
            </a:r>
          </a:p>
          <a:p>
            <a:pPr eaLnBrk="0" hangingPunct="0">
              <a:tabLst>
                <a:tab pos="457200" algn="r"/>
                <a:tab pos="2743200" algn="ctr"/>
                <a:tab pos="5486400" algn="r"/>
              </a:tabLst>
            </a:pPr>
            <a:endParaRPr lang="en-US" sz="1800"/>
          </a:p>
          <a:p>
            <a:pPr eaLnBrk="0" hangingPunct="0">
              <a:tabLst>
                <a:tab pos="457200" algn="r"/>
                <a:tab pos="2743200" algn="ctr"/>
                <a:tab pos="5486400" algn="r"/>
              </a:tabLst>
            </a:pPr>
            <a:r>
              <a:rPr lang="en-US" sz="1800" u="sng">
                <a:cs typeface="Times New Roman" pitchFamily="18" charset="0"/>
              </a:rPr>
              <a:t>Master Classes Presented:</a:t>
            </a:r>
          </a:p>
          <a:p>
            <a:pPr eaLnBrk="0" hangingPunct="0">
              <a:tabLst>
                <a:tab pos="457200" algn="r"/>
                <a:tab pos="2743200" algn="ctr"/>
                <a:tab pos="5486400" algn="r"/>
              </a:tabLst>
            </a:pPr>
            <a:r>
              <a:rPr lang="en-US" sz="1800">
                <a:cs typeface="Times New Roman" pitchFamily="18" charset="0"/>
              </a:rPr>
              <a:t>Four Florida high schools as part of the UF Mozart Festival, fall 2006.</a:t>
            </a:r>
          </a:p>
          <a:p>
            <a:pPr eaLnBrk="0" hangingPunct="0">
              <a:tabLst>
                <a:tab pos="457200" algn="r"/>
                <a:tab pos="2743200" algn="ctr"/>
                <a:tab pos="5486400" algn="r"/>
              </a:tabLst>
            </a:pPr>
            <a:r>
              <a:rPr lang="en-US" sz="1800">
                <a:cs typeface="Times New Roman" pitchFamily="18" charset="0"/>
              </a:rPr>
              <a:t>Three Florida high schools as part of the UF High School Choral Festival, fall 2005.</a:t>
            </a:r>
          </a:p>
          <a:p>
            <a:pPr eaLnBrk="0" hangingPunct="0">
              <a:tabLst>
                <a:tab pos="457200" algn="r"/>
                <a:tab pos="2743200" algn="ctr"/>
                <a:tab pos="5486400" algn="r"/>
              </a:tabLst>
            </a:pPr>
            <a:r>
              <a:rPr lang="en-US" sz="1800">
                <a:cs typeface="Times New Roman" pitchFamily="18" charset="0"/>
              </a:rPr>
              <a:t>Four Florida high schools as part of the UF High School Choral Festival, fall 2004.</a:t>
            </a:r>
            <a:endParaRPr lang="en-US" sz="28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762000" y="838200"/>
            <a:ext cx="7620000" cy="4400550"/>
          </a:xfrm>
          <a:prstGeom prst="rect">
            <a:avLst/>
          </a:prstGeom>
          <a:noFill/>
          <a:ln w="9525">
            <a:noFill/>
            <a:miter lim="800000"/>
            <a:headEnd/>
            <a:tailEnd/>
          </a:ln>
        </p:spPr>
        <p:txBody>
          <a:bodyPr>
            <a:spAutoFit/>
          </a:bodyPr>
          <a:lstStyle/>
          <a:p>
            <a:pPr marL="514350" indent="-514350"/>
            <a:r>
              <a:rPr lang="en-US" b="1"/>
              <a:t>26.	MEMBERSHIP AND ACTIVITIES IN THE PROFESSION</a:t>
            </a:r>
          </a:p>
          <a:p>
            <a:pPr marL="514350" indent="-514350"/>
            <a:endParaRPr lang="en-US" b="1"/>
          </a:p>
          <a:p>
            <a:pPr marL="514350" indent="-514350"/>
            <a:r>
              <a:rPr lang="en-US" b="1"/>
              <a:t>	</a:t>
            </a:r>
            <a:r>
              <a:rPr lang="en-US"/>
              <a:t>This area is to be used to communicate contributions to the nominee’s profession including memberships in professional societies and organizations. </a:t>
            </a:r>
          </a:p>
          <a:p>
            <a:pPr marL="514350" indent="-514350"/>
            <a:endParaRPr lang="en-US"/>
          </a:p>
          <a:p>
            <a:pPr marL="514350" indent="-514350"/>
            <a:r>
              <a:rPr lang="en-US"/>
              <a:t>	When listing memberships, be sure to include committee memberships and offices held. </a:t>
            </a:r>
          </a:p>
          <a:p>
            <a:pPr marL="514350" indent="-514350"/>
            <a:endParaRPr lang="en-US"/>
          </a:p>
          <a:p>
            <a:pPr marL="514350" indent="-514350"/>
            <a:r>
              <a:rPr lang="en-US"/>
              <a:t>	Examples of independent professional contributions would include giving testimony to a congressional committee or serving as a reviewer for grants. </a:t>
            </a:r>
          </a:p>
          <a:p>
            <a:pPr marL="514350" indent="-514350"/>
            <a:endParaRPr lang="en-US"/>
          </a:p>
          <a:p>
            <a:pPr marL="514350" indent="-514350"/>
            <a:r>
              <a:rPr lang="en-US"/>
              <a:t>	All listings are to </a:t>
            </a:r>
            <a:r>
              <a:rPr lang="en-US" u="sng"/>
              <a:t>indicate dates of service</a:t>
            </a:r>
            <a:r>
              <a:rPr lang="en-US"/>
              <a:t>.</a:t>
            </a:r>
            <a:r>
              <a:rPr lang="en-US" b="1"/>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381000" y="152400"/>
            <a:ext cx="8229600" cy="1143000"/>
          </a:xfrm>
        </p:spPr>
        <p:txBody>
          <a:bodyPr/>
          <a:lstStyle/>
          <a:p>
            <a:pPr eaLnBrk="1" hangingPunct="1"/>
            <a:r>
              <a:rPr lang="en-US" sz="1800" b="1" smtClean="0">
                <a:solidFill>
                  <a:schemeClr val="tx1"/>
                </a:solidFill>
              </a:rPr>
              <a:t>26.</a:t>
            </a:r>
            <a:r>
              <a:rPr lang="en-US" sz="1800" smtClean="0">
                <a:solidFill>
                  <a:schemeClr val="tx1"/>
                </a:solidFill>
              </a:rPr>
              <a:t> </a:t>
            </a:r>
            <a:r>
              <a:rPr lang="en-US" sz="1800" b="1" smtClean="0">
                <a:solidFill>
                  <a:schemeClr val="tx1"/>
                </a:solidFill>
              </a:rPr>
              <a:t>MEMBERSHIP AND ACTIVITIES IN THE PROFESSION</a:t>
            </a:r>
          </a:p>
        </p:txBody>
      </p:sp>
      <p:sp>
        <p:nvSpPr>
          <p:cNvPr id="4" name="TextBox 3"/>
          <p:cNvSpPr txBox="1"/>
          <p:nvPr/>
        </p:nvSpPr>
        <p:spPr>
          <a:xfrm>
            <a:off x="7162800" y="3048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One</a:t>
            </a:r>
          </a:p>
        </p:txBody>
      </p:sp>
      <p:sp>
        <p:nvSpPr>
          <p:cNvPr id="102405" name="Content Placeholder 6"/>
          <p:cNvSpPr>
            <a:spLocks noGrp="1"/>
          </p:cNvSpPr>
          <p:nvPr>
            <p:ph idx="1"/>
          </p:nvPr>
        </p:nvSpPr>
        <p:spPr>
          <a:xfrm>
            <a:off x="609600" y="990600"/>
            <a:ext cx="8077200" cy="5257800"/>
          </a:xfrm>
        </p:spPr>
        <p:txBody>
          <a:bodyPr/>
          <a:lstStyle/>
          <a:p>
            <a:r>
              <a:rPr lang="en-US" sz="1400" b="1" smtClean="0"/>
              <a:t>Conferences 2004-2008:</a:t>
            </a:r>
            <a:endParaRPr lang="en-US" sz="1400" smtClean="0"/>
          </a:p>
          <a:p>
            <a:r>
              <a:rPr lang="en-US" sz="1400" u="sng" smtClean="0"/>
              <a:t>Invited</a:t>
            </a:r>
            <a:r>
              <a:rPr lang="en-US" sz="1400" smtClean="0"/>
              <a:t>:</a:t>
            </a:r>
          </a:p>
          <a:p>
            <a:r>
              <a:rPr lang="en-US" sz="1400" smtClean="0"/>
              <a:t>Florida State Music Teacher’s Association 74th Annual Conference, Presenter: Vocal Master Class, Gainesville, FL. (April 19, 2008)</a:t>
            </a:r>
          </a:p>
          <a:p>
            <a:r>
              <a:rPr lang="en-US" sz="1400" smtClean="0"/>
              <a:t>National Association of Teachers of Singing, North Florida Chapter, Spring Auditions and Meeting (Site Host), University of Florida School of Music, Gainesville, FL.  January 27, 2008.</a:t>
            </a:r>
          </a:p>
          <a:p>
            <a:r>
              <a:rPr lang="en-US" sz="1400" smtClean="0"/>
              <a:t>National Association of Teachers of Singing, North Florida Chapter, Fall Workshop and Meeting. (Event Organizer), University of Florida School of Music, Gainesville, FL.  October 10, 2006.</a:t>
            </a:r>
          </a:p>
          <a:p>
            <a:r>
              <a:rPr lang="en-US" sz="1400" u="sng" smtClean="0"/>
              <a:t>Attended</a:t>
            </a:r>
            <a:r>
              <a:rPr lang="en-US" sz="1400" smtClean="0"/>
              <a:t>:</a:t>
            </a:r>
          </a:p>
          <a:p>
            <a:r>
              <a:rPr lang="en-US" sz="1400" smtClean="0"/>
              <a:t>Florida Music Educators Association Conference –Tampa, January 3-6, 2008</a:t>
            </a:r>
          </a:p>
          <a:p>
            <a:r>
              <a:rPr lang="en-US" sz="1400" smtClean="0"/>
              <a:t>Choral Panorama, Orlando, FL. July 20-21, 2005</a:t>
            </a:r>
          </a:p>
          <a:p>
            <a:r>
              <a:rPr lang="en-US" sz="1400" b="1" smtClean="0"/>
              <a:t>Professional Memberships (with dates of membership):	</a:t>
            </a:r>
            <a:endParaRPr lang="en-US" sz="900" smtClean="0"/>
          </a:p>
          <a:p>
            <a:pPr>
              <a:buFontTx/>
              <a:buChar char="•"/>
            </a:pPr>
            <a:r>
              <a:rPr lang="en-US" sz="1400" smtClean="0"/>
              <a:t>National Association of Teachers of Singing (NATS) –  </a:t>
            </a:r>
          </a:p>
          <a:p>
            <a:r>
              <a:rPr lang="en-US" sz="1400" smtClean="0"/>
              <a:t>	Current President, North Florida Chapter	1993 – present</a:t>
            </a:r>
          </a:p>
          <a:p>
            <a:pPr>
              <a:buFontTx/>
              <a:buChar char="•"/>
            </a:pPr>
            <a:r>
              <a:rPr lang="en-US" sz="1400" smtClean="0"/>
              <a:t>National Opera Association (NOA) 	2007 - present			</a:t>
            </a:r>
          </a:p>
          <a:p>
            <a:pPr>
              <a:buFontTx/>
              <a:buChar char="•"/>
            </a:pPr>
            <a:r>
              <a:rPr lang="en-US" sz="1400" smtClean="0"/>
              <a:t>Musical America	2000 - present			</a:t>
            </a:r>
          </a:p>
          <a:p>
            <a:pPr>
              <a:buFontTx/>
              <a:buChar char="•"/>
            </a:pPr>
            <a:r>
              <a:rPr lang="en-US" sz="1400" smtClean="0"/>
              <a:t>American Guild of Musical Artists (AGMA)	1991 – present</a:t>
            </a:r>
          </a:p>
          <a:p>
            <a:pPr>
              <a:buFontTx/>
              <a:buChar char="•"/>
            </a:pPr>
            <a:r>
              <a:rPr lang="en-US" sz="1400" smtClean="0"/>
              <a:t>American Choral Directors Association (ACDA)	1999 – 2004</a:t>
            </a:r>
          </a:p>
          <a:p>
            <a:pPr>
              <a:buFontTx/>
              <a:buChar char="•"/>
            </a:pPr>
            <a:r>
              <a:rPr lang="en-US" sz="1400" smtClean="0"/>
              <a:t>Opera America	2000 - present			</a:t>
            </a:r>
          </a:p>
          <a:p>
            <a:pPr>
              <a:buFontTx/>
              <a:buChar char="•"/>
            </a:pPr>
            <a:r>
              <a:rPr lang="en-US" sz="1400" smtClean="0"/>
              <a:t>Delta Omicron (professional music fraternity)	1987 – present</a:t>
            </a:r>
          </a:p>
          <a:p>
            <a:pPr>
              <a:buFontTx/>
              <a:buChar char="•"/>
            </a:pPr>
            <a:r>
              <a:rPr lang="en-US" sz="1400" smtClean="0"/>
              <a:t>The Peter Warlock Society	1992 - 1997	</a:t>
            </a:r>
          </a:p>
          <a:p>
            <a:r>
              <a:rPr lang="en-US" sz="1400" b="1" smtClean="0"/>
              <a:t> </a:t>
            </a:r>
            <a:endParaRPr lang="en-US" sz="1400" smtClean="0"/>
          </a:p>
          <a:p>
            <a:r>
              <a:rPr lang="en-US" sz="1400" b="1" smtClean="0"/>
              <a:t>	</a:t>
            </a:r>
            <a:endParaRPr lang="en-US" sz="1400" smtClean="0"/>
          </a:p>
        </p:txBody>
      </p:sp>
      <p:sp>
        <p:nvSpPr>
          <p:cNvPr id="10" name="Left-Up Arrow 9"/>
          <p:cNvSpPr/>
          <p:nvPr/>
        </p:nvSpPr>
        <p:spPr>
          <a:xfrm>
            <a:off x="6477000" y="2743200"/>
            <a:ext cx="1447800" cy="1066800"/>
          </a:xfrm>
          <a:prstGeom prst="leftUpArrow">
            <a:avLst>
              <a:gd name="adj1" fmla="val 25000"/>
              <a:gd name="adj2" fmla="val 23750"/>
              <a:gd name="adj3" fmla="val 18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407" name="TextBox 10"/>
          <p:cNvSpPr txBox="1">
            <a:spLocks noChangeArrowheads="1"/>
          </p:cNvSpPr>
          <p:nvPr/>
        </p:nvSpPr>
        <p:spPr bwMode="auto">
          <a:xfrm>
            <a:off x="7086600" y="3657600"/>
            <a:ext cx="1752600" cy="954088"/>
          </a:xfrm>
          <a:prstGeom prst="rect">
            <a:avLst/>
          </a:prstGeom>
          <a:noFill/>
          <a:ln w="9525">
            <a:noFill/>
            <a:miter lim="800000"/>
            <a:headEnd/>
            <a:tailEnd/>
          </a:ln>
        </p:spPr>
        <p:txBody>
          <a:bodyPr>
            <a:spAutoFit/>
          </a:bodyPr>
          <a:lstStyle/>
          <a:p>
            <a:r>
              <a:rPr lang="en-US" sz="1400" b="1">
                <a:solidFill>
                  <a:srgbClr val="C00000"/>
                </a:solidFill>
              </a:rPr>
              <a:t>Misplaced!</a:t>
            </a:r>
          </a:p>
          <a:p>
            <a:r>
              <a:rPr lang="en-US" sz="1400" b="1">
                <a:solidFill>
                  <a:srgbClr val="C00000"/>
                </a:solidFill>
              </a:rPr>
              <a:t>Should be under </a:t>
            </a:r>
          </a:p>
          <a:p>
            <a:r>
              <a:rPr lang="en-US" sz="1400" b="1">
                <a:solidFill>
                  <a:srgbClr val="C00000"/>
                </a:solidFill>
              </a:rPr>
              <a:t>17. Professional Conferences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457200" y="381000"/>
            <a:ext cx="8007350" cy="5719763"/>
          </a:xfrm>
          <a:prstGeom prst="rect">
            <a:avLst/>
          </a:prstGeom>
          <a:noFill/>
          <a:ln w="9525">
            <a:noFill/>
            <a:miter lim="800000"/>
            <a:headEnd/>
            <a:tailEnd/>
          </a:ln>
        </p:spPr>
        <p:txBody>
          <a:bodyPr anchor="ctr">
            <a:spAutoFit/>
          </a:bodyPr>
          <a:lstStyle/>
          <a:p>
            <a:pPr algn="ctr"/>
            <a:endParaRPr lang="en-US" sz="3600"/>
          </a:p>
          <a:p>
            <a:pPr algn="ctr">
              <a:spcAft>
                <a:spcPts val="500"/>
              </a:spcAft>
            </a:pPr>
            <a:r>
              <a:rPr lang="en-US" sz="3600">
                <a:solidFill>
                  <a:srgbClr val="C00000"/>
                </a:solidFill>
              </a:rPr>
              <a:t>General Tips for Preparing the</a:t>
            </a:r>
          </a:p>
          <a:p>
            <a:pPr algn="ctr">
              <a:spcAft>
                <a:spcPts val="500"/>
              </a:spcAft>
            </a:pPr>
            <a:r>
              <a:rPr lang="en-US" sz="3600">
                <a:solidFill>
                  <a:srgbClr val="C00000"/>
                </a:solidFill>
              </a:rPr>
              <a:t>Third Year Review Packet</a:t>
            </a:r>
          </a:p>
          <a:p>
            <a:pPr algn="ctr"/>
            <a:endParaRPr lang="en-US" sz="3600"/>
          </a:p>
          <a:p>
            <a:pPr algn="ctr">
              <a:spcAft>
                <a:spcPts val="1000"/>
              </a:spcAft>
            </a:pPr>
            <a:r>
              <a:rPr lang="en-US" sz="3600"/>
              <a:t>Include Dates!</a:t>
            </a:r>
          </a:p>
          <a:p>
            <a:pPr algn="ctr">
              <a:spcAft>
                <a:spcPts val="1000"/>
              </a:spcAft>
            </a:pPr>
            <a:r>
              <a:rPr lang="en-US" sz="3600"/>
              <a:t>Reverse Chronological Order!</a:t>
            </a:r>
          </a:p>
          <a:p>
            <a:pPr algn="ctr">
              <a:spcAft>
                <a:spcPts val="1000"/>
              </a:spcAft>
            </a:pPr>
            <a:r>
              <a:rPr lang="en-US" sz="3600"/>
              <a:t>Number pages!</a:t>
            </a:r>
          </a:p>
          <a:p>
            <a:pPr algn="ctr">
              <a:spcAft>
                <a:spcPts val="1000"/>
              </a:spcAft>
            </a:pPr>
            <a:r>
              <a:rPr lang="en-US" sz="3600"/>
              <a:t>Do not double side pages!</a:t>
            </a:r>
          </a:p>
          <a:p>
            <a:pPr algn="ctr" eaLnBrk="0" hangingPunct="0"/>
            <a:endParaRPr lang="en-US" sz="3600">
              <a:latin typeface="Arial" charset="0"/>
            </a:endParaRPr>
          </a:p>
        </p:txBody>
      </p:sp>
      <p:sp>
        <p:nvSpPr>
          <p:cNvPr id="3" name="Cloud Callout 2"/>
          <p:cNvSpPr/>
          <p:nvPr/>
        </p:nvSpPr>
        <p:spPr>
          <a:xfrm>
            <a:off x="7086600" y="4114800"/>
            <a:ext cx="1828800" cy="1828800"/>
          </a:xfrm>
          <a:prstGeom prst="cloudCallout">
            <a:avLst>
              <a:gd name="adj1" fmla="val -107594"/>
              <a:gd name="adj2" fmla="val -312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C00000"/>
                </a:solidFill>
              </a:rPr>
              <a:t>Note:  You won’t do this for your actual T&amp;P packet!</a:t>
            </a:r>
            <a:endParaRPr lang="en-US" sz="1600" dirty="0">
              <a:solidFill>
                <a:srgbClr val="C00000"/>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0" y="152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 Two</a:t>
            </a:r>
          </a:p>
        </p:txBody>
      </p:sp>
      <p:sp>
        <p:nvSpPr>
          <p:cNvPr id="3" name="Rectangle 2"/>
          <p:cNvSpPr txBox="1">
            <a:spLocks noChangeArrowheads="1"/>
          </p:cNvSpPr>
          <p:nvPr/>
        </p:nvSpPr>
        <p:spPr>
          <a:xfrm>
            <a:off x="457200" y="533400"/>
            <a:ext cx="8229600" cy="914400"/>
          </a:xfrm>
          <a:prstGeom prst="rect">
            <a:avLst/>
          </a:prstGeom>
        </p:spPr>
        <p:txBody>
          <a:bodyPr/>
          <a:lstStyle/>
          <a:p>
            <a:pPr>
              <a:defRPr/>
            </a:pPr>
            <a:r>
              <a:rPr lang="en-US" b="1" kern="0" dirty="0">
                <a:latin typeface="+mj-lt"/>
                <a:ea typeface="+mj-ea"/>
                <a:cs typeface="+mj-cs"/>
              </a:rPr>
              <a:t>26.</a:t>
            </a:r>
            <a:r>
              <a:rPr lang="en-US" kern="0" dirty="0">
                <a:latin typeface="+mj-lt"/>
                <a:ea typeface="+mj-ea"/>
                <a:cs typeface="+mj-cs"/>
              </a:rPr>
              <a:t> </a:t>
            </a:r>
            <a:r>
              <a:rPr lang="en-US" b="1" kern="0" dirty="0">
                <a:latin typeface="+mj-lt"/>
                <a:ea typeface="+mj-ea"/>
                <a:cs typeface="+mj-cs"/>
              </a:rPr>
              <a:t>MEMBERSHIP AND ACTIVITIES IN THE PROFESSION</a:t>
            </a:r>
          </a:p>
        </p:txBody>
      </p:sp>
      <p:sp>
        <p:nvSpPr>
          <p:cNvPr id="103429" name="Rectangle 1"/>
          <p:cNvSpPr>
            <a:spLocks noChangeArrowheads="1"/>
          </p:cNvSpPr>
          <p:nvPr/>
        </p:nvSpPr>
        <p:spPr bwMode="auto">
          <a:xfrm>
            <a:off x="304800" y="838200"/>
            <a:ext cx="8686800" cy="5294313"/>
          </a:xfrm>
          <a:prstGeom prst="rect">
            <a:avLst/>
          </a:prstGeom>
          <a:noFill/>
          <a:ln w="9525">
            <a:noFill/>
            <a:miter lim="800000"/>
            <a:headEnd/>
            <a:tailEnd/>
          </a:ln>
        </p:spPr>
        <p:txBody>
          <a:bodyPr anchor="ctr">
            <a:spAutoFit/>
          </a:bodyPr>
          <a:lstStyle/>
          <a:p>
            <a:pPr indent="457200" eaLnBrk="0" hangingPunct="0"/>
            <a:r>
              <a:rPr lang="en-US" sz="1600"/>
              <a:t>2008		External evaluator, National Research Foundation, South Africa</a:t>
            </a:r>
            <a:endParaRPr lang="en-US" sz="1000"/>
          </a:p>
          <a:p>
            <a:pPr indent="457200" eaLnBrk="0" hangingPunct="0"/>
            <a:r>
              <a:rPr lang="en-US" sz="1600"/>
              <a:t>2005-2007	Program Committee Chair, Triennial Conference of the Arts Council of </a:t>
            </a:r>
            <a:endParaRPr lang="en-US" sz="1000"/>
          </a:p>
          <a:p>
            <a:pPr indent="457200" eaLnBrk="0" hangingPunct="0"/>
            <a:r>
              <a:rPr lang="en-US" sz="1600"/>
              <a:t>                                     the African Studies Association</a:t>
            </a:r>
            <a:endParaRPr lang="en-US" sz="1000"/>
          </a:p>
          <a:p>
            <a:pPr indent="457200" eaLnBrk="0" hangingPunct="0"/>
            <a:r>
              <a:rPr lang="en-US" sz="1600"/>
              <a:t>2007		Reviewer, J. Paul Getty Trust Cataloguing of Collections grant </a:t>
            </a:r>
            <a:endParaRPr lang="en-US" sz="1000"/>
          </a:p>
          <a:p>
            <a:pPr indent="457200" eaLnBrk="0" hangingPunct="0"/>
            <a:r>
              <a:rPr lang="en-US" sz="1600"/>
              <a:t>2005		Manuscript reviewer, Indiana University Press</a:t>
            </a:r>
            <a:endParaRPr lang="en-US" sz="1000"/>
          </a:p>
          <a:p>
            <a:pPr indent="457200" eaLnBrk="0" hangingPunct="0"/>
            <a:r>
              <a:rPr lang="en-US" sz="1600"/>
              <a:t>2005		Reviewer, Smithsonian Institution’s Scholarly Studies Program</a:t>
            </a:r>
            <a:endParaRPr lang="en-US" sz="1000"/>
          </a:p>
          <a:p>
            <a:pPr indent="457200" eaLnBrk="0" hangingPunct="0"/>
            <a:r>
              <a:rPr lang="en-US" sz="1600"/>
              <a:t>2004		Manuscript reviewer, Indiana University Press</a:t>
            </a:r>
            <a:endParaRPr lang="en-US" sz="1000"/>
          </a:p>
          <a:p>
            <a:pPr indent="457200" eaLnBrk="0" hangingPunct="0"/>
            <a:r>
              <a:rPr lang="en-US" sz="1600"/>
              <a:t>2003-2004   	Membership Committee, Association of Art Museum Curators</a:t>
            </a:r>
            <a:endParaRPr lang="en-US" sz="1000"/>
          </a:p>
          <a:p>
            <a:pPr indent="457200" eaLnBrk="0" hangingPunct="0"/>
            <a:r>
              <a:rPr lang="en-US" sz="1600"/>
              <a:t>2002-2003   	Reviewer for proposals, National Humanities Center</a:t>
            </a:r>
            <a:endParaRPr lang="en-US" sz="1000"/>
          </a:p>
          <a:p>
            <a:pPr indent="457200" eaLnBrk="0" hangingPunct="0"/>
            <a:r>
              <a:rPr lang="en-US" sz="1600"/>
              <a:t>2000-2001   	President Pro-Tem and Chair of Book Awards Committee, </a:t>
            </a:r>
            <a:endParaRPr lang="en-US" sz="1000"/>
          </a:p>
          <a:p>
            <a:pPr indent="457200" eaLnBrk="0" hangingPunct="0"/>
            <a:r>
              <a:rPr lang="en-US" sz="1600"/>
              <a:t>                                    Arts Council of the African Studies Association</a:t>
            </a:r>
            <a:endParaRPr lang="en-US" sz="1000"/>
          </a:p>
          <a:p>
            <a:pPr indent="457200" eaLnBrk="0" hangingPunct="0"/>
            <a:r>
              <a:rPr lang="en-US" sz="1600"/>
              <a:t>1998–1999  	Secretary-Treasurer, Arts Council of the African Studies Association </a:t>
            </a:r>
            <a:endParaRPr lang="en-US" sz="1000"/>
          </a:p>
          <a:p>
            <a:pPr indent="457200" eaLnBrk="0" hangingPunct="0"/>
            <a:r>
              <a:rPr lang="en-US" sz="1600"/>
              <a:t>1998–1999  	Program Committee Member, African Studies Association</a:t>
            </a:r>
          </a:p>
          <a:p>
            <a:pPr indent="457200" eaLnBrk="0" hangingPunct="0"/>
            <a:endParaRPr lang="en-US" sz="1000"/>
          </a:p>
          <a:p>
            <a:pPr indent="457200" eaLnBrk="0" hangingPunct="0"/>
            <a:r>
              <a:rPr lang="en-US" sz="1600"/>
              <a:t>Memberships: College Art Association, African Studies Association, Arts Council of the </a:t>
            </a:r>
            <a:endParaRPr lang="en-US" sz="1000"/>
          </a:p>
          <a:p>
            <a:pPr indent="457200" eaLnBrk="0" hangingPunct="0"/>
            <a:r>
              <a:rPr lang="en-US" sz="1600"/>
              <a:t>                        African Studies Association [served as Secretary-Treasurer, 1998-1999; as </a:t>
            </a:r>
            <a:endParaRPr lang="en-US" sz="1000"/>
          </a:p>
          <a:p>
            <a:pPr indent="457200" eaLnBrk="0" hangingPunct="0"/>
            <a:r>
              <a:rPr lang="en-US" sz="1600"/>
              <a:t>                        President Pro-Tem, 2000-2001; as Program Committee Chair, 2006-2007],</a:t>
            </a:r>
            <a:endParaRPr lang="en-US" sz="1000"/>
          </a:p>
          <a:p>
            <a:pPr indent="457200" eaLnBrk="0" hangingPunct="0"/>
            <a:r>
              <a:rPr lang="en-US" sz="1600"/>
              <a:t>                        Mande Area Studies Association, French Colonial Historical Society</a:t>
            </a:r>
          </a:p>
          <a:p>
            <a:pPr indent="457200" eaLnBrk="0" hangingPunct="0"/>
            <a:endParaRPr lang="en-US" sz="1000"/>
          </a:p>
          <a:p>
            <a:pPr indent="457200" eaLnBrk="0" hangingPunct="0"/>
            <a:r>
              <a:rPr lang="en-US" sz="1600"/>
              <a:t>Guest editorship:</a:t>
            </a:r>
            <a:endParaRPr lang="en-US" sz="1000"/>
          </a:p>
          <a:p>
            <a:pPr indent="457200" eaLnBrk="0" hangingPunct="0"/>
            <a:r>
              <a:rPr lang="en-US" sz="1600"/>
              <a:t>Editor, special issue, </a:t>
            </a:r>
            <a:r>
              <a:rPr lang="en-US" sz="1600" i="1"/>
              <a:t>Fashion Theory</a:t>
            </a:r>
            <a:r>
              <a:rPr lang="en-US" sz="1600"/>
              <a:t>.  “Africa and the Art of Fashion,” Introduction to issue. </a:t>
            </a:r>
            <a:endParaRPr lang="en-US" sz="1000"/>
          </a:p>
          <a:p>
            <a:pPr indent="457200" eaLnBrk="0" hangingPunct="0"/>
            <a:r>
              <a:rPr lang="en-US" sz="1400" i="1"/>
              <a:t>(Fashion Theory</a:t>
            </a:r>
            <a:r>
              <a:rPr lang="en-US" sz="1400"/>
              <a:t> is the sole academic journal devoted to Fashion Studies, published by Berg Press.)</a:t>
            </a:r>
            <a:endParaRPr lang="en-US" sz="2800"/>
          </a:p>
        </p:txBody>
      </p:sp>
      <p:sp>
        <p:nvSpPr>
          <p:cNvPr id="5" name="Curved Right Arrow 4"/>
          <p:cNvSpPr/>
          <p:nvPr/>
        </p:nvSpPr>
        <p:spPr>
          <a:xfrm>
            <a:off x="228600" y="5029200"/>
            <a:ext cx="1066800" cy="16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3431" name="TextBox 5"/>
          <p:cNvSpPr txBox="1">
            <a:spLocks noChangeArrowheads="1"/>
          </p:cNvSpPr>
          <p:nvPr/>
        </p:nvSpPr>
        <p:spPr bwMode="auto">
          <a:xfrm>
            <a:off x="1219200" y="6248400"/>
            <a:ext cx="4419600" cy="523875"/>
          </a:xfrm>
          <a:prstGeom prst="rect">
            <a:avLst/>
          </a:prstGeom>
          <a:noFill/>
          <a:ln w="9525">
            <a:noFill/>
            <a:miter lim="800000"/>
            <a:headEnd/>
            <a:tailEnd/>
          </a:ln>
        </p:spPr>
        <p:txBody>
          <a:bodyPr>
            <a:spAutoFit/>
          </a:bodyPr>
          <a:lstStyle/>
          <a:p>
            <a:r>
              <a:rPr lang="en-US" sz="1400" b="1">
                <a:solidFill>
                  <a:srgbClr val="C00000"/>
                </a:solidFill>
              </a:rPr>
              <a:t>Incorrectly placed here!!  Should be under #21. Editor of a Scholarly Journal.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28600"/>
            <a:ext cx="8229600" cy="563563"/>
          </a:xfrm>
        </p:spPr>
        <p:txBody>
          <a:bodyPr/>
          <a:lstStyle/>
          <a:p>
            <a:pPr eaLnBrk="1" hangingPunct="1"/>
            <a:r>
              <a:rPr lang="en-US" sz="800" smtClean="0"/>
              <a:t/>
            </a:r>
            <a:br>
              <a:rPr lang="en-US" sz="800" smtClean="0"/>
            </a:br>
            <a:r>
              <a:rPr lang="en-US" sz="800" smtClean="0"/>
              <a:t>.</a:t>
            </a:r>
            <a:r>
              <a:rPr lang="en-US" sz="1800" smtClean="0"/>
              <a:t> </a:t>
            </a:r>
          </a:p>
        </p:txBody>
      </p:sp>
      <p:sp>
        <p:nvSpPr>
          <p:cNvPr id="104451" name="Rectangle 3"/>
          <p:cNvSpPr>
            <a:spLocks noGrp="1" noChangeArrowheads="1"/>
          </p:cNvSpPr>
          <p:nvPr>
            <p:ph type="body" idx="1"/>
          </p:nvPr>
        </p:nvSpPr>
        <p:spPr>
          <a:xfrm>
            <a:off x="457200" y="990600"/>
            <a:ext cx="8229600" cy="1219200"/>
          </a:xfrm>
        </p:spPr>
        <p:txBody>
          <a:bodyPr/>
          <a:lstStyle/>
          <a:p>
            <a:pPr marL="628650" indent="-628650" eaLnBrk="1" hangingPunct="1"/>
            <a:r>
              <a:rPr lang="en-US" sz="2400" b="1" smtClean="0"/>
              <a:t>27.</a:t>
            </a:r>
            <a:r>
              <a:rPr lang="en-US" sz="2400" smtClean="0"/>
              <a:t> 	</a:t>
            </a:r>
            <a:r>
              <a:rPr lang="en-US" sz="2400" b="1" smtClean="0"/>
              <a:t>HONORS</a:t>
            </a:r>
          </a:p>
          <a:p>
            <a:pPr marL="628650" indent="-628650" eaLnBrk="1" hangingPunct="1"/>
            <a:r>
              <a:rPr lang="en-US" sz="2400" smtClean="0"/>
              <a:t>	Please list those honors, awards and prizes received as part of the nominee’s professional career.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609600" y="990600"/>
            <a:ext cx="3962400" cy="914400"/>
          </a:xfrm>
        </p:spPr>
        <p:txBody>
          <a:bodyPr/>
          <a:lstStyle/>
          <a:p>
            <a:pPr eaLnBrk="1" hangingPunct="1"/>
            <a:r>
              <a:rPr lang="en-US" b="1" smtClean="0"/>
              <a:t>27.</a:t>
            </a:r>
            <a:r>
              <a:rPr lang="en-US" smtClean="0"/>
              <a:t> </a:t>
            </a:r>
            <a:r>
              <a:rPr lang="en-US" b="1" smtClean="0"/>
              <a:t>HONORS</a:t>
            </a:r>
          </a:p>
        </p:txBody>
      </p:sp>
      <p:sp>
        <p:nvSpPr>
          <p:cNvPr id="4" name="TextBox 3"/>
          <p:cNvSpPr txBox="1"/>
          <p:nvPr/>
        </p:nvSpPr>
        <p:spPr>
          <a:xfrm>
            <a:off x="6781800" y="4572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800" dirty="0"/>
              <a:t>     Sample</a:t>
            </a:r>
          </a:p>
        </p:txBody>
      </p:sp>
      <p:sp>
        <p:nvSpPr>
          <p:cNvPr id="86022" name="Content Placeholder 4"/>
          <p:cNvSpPr>
            <a:spLocks noGrp="1"/>
          </p:cNvSpPr>
          <p:nvPr>
            <p:ph idx="1"/>
          </p:nvPr>
        </p:nvSpPr>
        <p:spPr>
          <a:xfrm>
            <a:off x="914400" y="1981200"/>
            <a:ext cx="7772400" cy="3733800"/>
          </a:xfrm>
        </p:spPr>
        <p:txBody>
          <a:bodyPr/>
          <a:lstStyle/>
          <a:p>
            <a:pPr marL="685800" indent="-685800">
              <a:defRPr/>
            </a:pPr>
            <a:r>
              <a:rPr lang="en-US" sz="1600" dirty="0" smtClean="0"/>
              <a:t>2007	University of Florida International Educator of the Year, junior faculty category</a:t>
            </a:r>
          </a:p>
          <a:p>
            <a:pPr marL="685800" indent="-685800">
              <a:defRPr/>
            </a:pPr>
            <a:r>
              <a:rPr lang="en-US" sz="1600" dirty="0" smtClean="0"/>
              <a:t>	(Two awards per year, one senior and one junior faculty member)</a:t>
            </a:r>
          </a:p>
          <a:p>
            <a:pPr marL="685800" indent="-685800">
              <a:defRPr/>
            </a:pPr>
            <a:r>
              <a:rPr lang="en-US" sz="1600" dirty="0" smtClean="0"/>
              <a:t>2007	College of Fine Arts, University of Florida, International Educator of the Year, junior faculty category</a:t>
            </a:r>
          </a:p>
          <a:p>
            <a:pPr marL="685800" indent="-685800">
              <a:defRPr/>
            </a:pPr>
            <a:r>
              <a:rPr lang="en-US" sz="1600" dirty="0" smtClean="0"/>
              <a:t>2004	Honorable Mention, Arnold Rubin Outstanding Publication Award for </a:t>
            </a:r>
            <a:r>
              <a:rPr lang="en-US" sz="1600" i="1" dirty="0" smtClean="0"/>
              <a:t>Bogolan: Shaping Culture Through Cloth in Contemporary Mali</a:t>
            </a:r>
            <a:r>
              <a:rPr lang="en-US" sz="1600" dirty="0" smtClean="0"/>
              <a:t>, Arts Council of the African Studies Association  (Awarded every three years)</a:t>
            </a:r>
          </a:p>
          <a:p>
            <a:pPr marL="685800" indent="-685800">
              <a:buFontTx/>
              <a:buAutoNum type="arabicPlain" startAt="2003"/>
              <a:defRPr/>
            </a:pPr>
            <a:r>
              <a:rPr lang="en-US" sz="1600" dirty="0" smtClean="0"/>
              <a:t>One month residency, Rockefeller Foundation, Bellagio Study and Conference Center, Bellagio, Italy for the project “African Fashion/Global Style”</a:t>
            </a:r>
          </a:p>
          <a:p>
            <a:pPr marL="685800" indent="-685800">
              <a:defRPr/>
            </a:pPr>
            <a:r>
              <a:rPr lang="en-US" sz="1600" dirty="0" smtClean="0"/>
              <a:t>2000      Nominee, </a:t>
            </a:r>
            <a:r>
              <a:rPr lang="en-US" sz="1600" i="1" dirty="0" smtClean="0"/>
              <a:t>Catalyst Award</a:t>
            </a:r>
            <a:r>
              <a:rPr lang="en-US" sz="1600" dirty="0" smtClean="0"/>
              <a:t>, Office of Affirmative Action, University of Iowa</a:t>
            </a:r>
          </a:p>
          <a:p>
            <a:pPr marL="685800" indent="-685800">
              <a:defRPr/>
            </a:pPr>
            <a:r>
              <a:rPr lang="en-US" sz="1600" dirty="0" smtClean="0"/>
              <a:t>1999	Esther L. Kinsley PhD Award for Outstanding Dissertation, Graduate College, Indiana University</a:t>
            </a:r>
          </a:p>
          <a:p>
            <a:pPr>
              <a:defRPr/>
            </a:pPr>
            <a:r>
              <a:rPr lang="en-US" sz="1200" dirty="0" smtClean="0"/>
              <a:t/>
            </a:r>
            <a:br>
              <a:rPr lang="en-US" sz="1200" dirty="0" smtClean="0"/>
            </a:br>
            <a:r>
              <a:rPr lang="en-US" sz="1200" dirty="0" smtClean="0"/>
              <a:t> </a:t>
            </a:r>
          </a:p>
          <a:p>
            <a:pPr>
              <a:defRPr/>
            </a:pPr>
            <a:endParaRPr lang="en-US" sz="12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609600" y="838200"/>
            <a:ext cx="7924800" cy="3992563"/>
          </a:xfrm>
        </p:spPr>
        <p:txBody>
          <a:bodyPr/>
          <a:lstStyle/>
          <a:p>
            <a:pPr marL="800100" indent="-800100" eaLnBrk="1" hangingPunct="1"/>
            <a:r>
              <a:rPr lang="en-US" sz="2400" b="1" smtClean="0"/>
              <a:t>     28.  CHAIR’S/DIRECTOR’S (OR APPROPRIATE   ADMINISTRATOR’S) LETTER</a:t>
            </a:r>
          </a:p>
          <a:p>
            <a:pPr marL="800100" indent="-800100" eaLnBrk="1" hangingPunct="1"/>
            <a:r>
              <a:rPr lang="en-US" sz="2400" smtClean="0"/>
              <a:t>	See section V. above. A copy of the letter is to be sent to the candidate within five days after it has been written.</a:t>
            </a:r>
          </a:p>
        </p:txBody>
      </p:sp>
      <p:sp>
        <p:nvSpPr>
          <p:cNvPr id="4" name="Hexagon 3"/>
          <p:cNvSpPr/>
          <p:nvPr/>
        </p:nvSpPr>
        <p:spPr>
          <a:xfrm>
            <a:off x="4343400" y="3505200"/>
            <a:ext cx="2590800" cy="1524000"/>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Does NOT </a:t>
            </a:r>
          </a:p>
          <a:p>
            <a:pPr algn="ctr">
              <a:defRPr/>
            </a:pPr>
            <a:r>
              <a:rPr lang="en-US" b="1" dirty="0">
                <a:solidFill>
                  <a:srgbClr val="C00000"/>
                </a:solidFill>
              </a:rPr>
              <a:t>apply to</a:t>
            </a:r>
          </a:p>
          <a:p>
            <a:pPr algn="ctr">
              <a:defRPr/>
            </a:pPr>
            <a:r>
              <a:rPr lang="en-US" b="1" dirty="0">
                <a:solidFill>
                  <a:srgbClr val="C00000"/>
                </a:solidFill>
              </a:rPr>
              <a:t>Third Year</a:t>
            </a:r>
          </a:p>
          <a:p>
            <a:pPr algn="ctr">
              <a:defRPr/>
            </a:pPr>
            <a:r>
              <a:rPr lang="en-US" b="1" dirty="0">
                <a:solidFill>
                  <a:srgbClr val="C00000"/>
                </a:solidFill>
              </a:rPr>
              <a:t>Review Packet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2"/>
          <p:cNvSpPr>
            <a:spLocks noGrp="1"/>
          </p:cNvSpPr>
          <p:nvPr>
            <p:ph type="title"/>
          </p:nvPr>
        </p:nvSpPr>
        <p:spPr>
          <a:xfrm>
            <a:off x="685800" y="1447800"/>
            <a:ext cx="7696200" cy="1524000"/>
          </a:xfrm>
        </p:spPr>
        <p:txBody>
          <a:bodyPr/>
          <a:lstStyle/>
          <a:p>
            <a:pPr>
              <a:tabLst>
                <a:tab pos="685800" algn="l"/>
              </a:tabLst>
            </a:pPr>
            <a:r>
              <a:rPr lang="en-US" b="1" smtClean="0"/>
              <a:t>28.	CHAIR’S /DIRECTOR’S (OR APPROPRIATE </a:t>
            </a:r>
            <a:br>
              <a:rPr lang="en-US" b="1" smtClean="0"/>
            </a:br>
            <a:r>
              <a:rPr lang="en-US" b="1" smtClean="0"/>
              <a:t>	ADMINISTRATOR’S LETTER</a:t>
            </a:r>
            <a:br>
              <a:rPr lang="en-US" b="1" smtClean="0"/>
            </a:br>
            <a:r>
              <a:rPr lang="en-US" b="1" smtClean="0"/>
              <a:t/>
            </a:r>
            <a:br>
              <a:rPr lang="en-US" b="1" smtClean="0"/>
            </a:br>
            <a:r>
              <a:rPr lang="en-US" b="1" smtClean="0"/>
              <a:t>	</a:t>
            </a:r>
            <a:r>
              <a:rPr lang="en-US" smtClean="0"/>
              <a:t>NA</a:t>
            </a:r>
            <a:endParaRPr lang="en-US" b="1" smtClean="0"/>
          </a:p>
        </p:txBody>
      </p:sp>
      <p:sp>
        <p:nvSpPr>
          <p:cNvPr id="3" name="TextBox 2"/>
          <p:cNvSpPr txBox="1"/>
          <p:nvPr/>
        </p:nvSpPr>
        <p:spPr>
          <a:xfrm>
            <a:off x="7162800" y="533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457200" y="914400"/>
            <a:ext cx="8229600" cy="1828800"/>
          </a:xfrm>
        </p:spPr>
        <p:txBody>
          <a:bodyPr/>
          <a:lstStyle/>
          <a:p>
            <a:pPr marL="571500" indent="-571500" eaLnBrk="1" hangingPunct="1"/>
            <a:r>
              <a:rPr lang="en-US" sz="2400" b="1" smtClean="0"/>
              <a:t>29.	DEAN’S LETTER</a:t>
            </a:r>
          </a:p>
          <a:p>
            <a:pPr marL="571500" indent="-571500" eaLnBrk="1" hangingPunct="1"/>
            <a:r>
              <a:rPr lang="en-US" sz="2400" smtClean="0"/>
              <a:t>	See section VI. above. A copy of the letter is to be sent to the candidate and the appropriate chair within five days after it has been written. </a:t>
            </a:r>
          </a:p>
        </p:txBody>
      </p:sp>
      <p:sp>
        <p:nvSpPr>
          <p:cNvPr id="3" name="Hexagon 2"/>
          <p:cNvSpPr/>
          <p:nvPr/>
        </p:nvSpPr>
        <p:spPr>
          <a:xfrm>
            <a:off x="4343400" y="3505200"/>
            <a:ext cx="2590800" cy="1524000"/>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Does NOT </a:t>
            </a:r>
          </a:p>
          <a:p>
            <a:pPr algn="ctr">
              <a:defRPr/>
            </a:pPr>
            <a:r>
              <a:rPr lang="en-US" b="1" dirty="0">
                <a:solidFill>
                  <a:srgbClr val="C00000"/>
                </a:solidFill>
              </a:rPr>
              <a:t>apply to</a:t>
            </a:r>
          </a:p>
          <a:p>
            <a:pPr algn="ctr">
              <a:defRPr/>
            </a:pPr>
            <a:r>
              <a:rPr lang="en-US" b="1" dirty="0">
                <a:solidFill>
                  <a:srgbClr val="C00000"/>
                </a:solidFill>
              </a:rPr>
              <a:t>Third Year</a:t>
            </a:r>
          </a:p>
          <a:p>
            <a:pPr algn="ctr">
              <a:defRPr/>
            </a:pPr>
            <a:r>
              <a:rPr lang="en-US" b="1" dirty="0">
                <a:solidFill>
                  <a:srgbClr val="C00000"/>
                </a:solidFill>
              </a:rPr>
              <a:t>Review Packet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914400" y="1600200"/>
            <a:ext cx="6705600" cy="1295400"/>
          </a:xfrm>
        </p:spPr>
        <p:txBody>
          <a:bodyPr/>
          <a:lstStyle/>
          <a:p>
            <a:pPr eaLnBrk="1" hangingPunct="1"/>
            <a:r>
              <a:rPr lang="en-US" sz="2400" b="1" smtClean="0"/>
              <a:t>29.</a:t>
            </a:r>
            <a:r>
              <a:rPr lang="en-US" sz="2400" smtClean="0"/>
              <a:t>   </a:t>
            </a:r>
            <a:r>
              <a:rPr lang="en-US" sz="2400" b="1" smtClean="0"/>
              <a:t>DEAN’S LETTER</a:t>
            </a:r>
            <a:br>
              <a:rPr lang="en-US" sz="2400" b="1" smtClean="0"/>
            </a:br>
            <a:r>
              <a:rPr lang="en-US" sz="2400" b="1" smtClean="0"/>
              <a:t/>
            </a:r>
            <a:br>
              <a:rPr lang="en-US" sz="2400" b="1" smtClean="0"/>
            </a:br>
            <a:r>
              <a:rPr lang="en-US" sz="2400" b="1" smtClean="0"/>
              <a:t>        </a:t>
            </a:r>
            <a:r>
              <a:rPr lang="en-US" sz="2400" smtClean="0"/>
              <a:t>NA</a:t>
            </a:r>
            <a:endParaRPr lang="en-US" smtClean="0"/>
          </a:p>
        </p:txBody>
      </p:sp>
      <p:sp>
        <p:nvSpPr>
          <p:cNvPr id="3" name="TextBox 2"/>
          <p:cNvSpPr txBox="1"/>
          <p:nvPr/>
        </p:nvSpPr>
        <p:spPr>
          <a:xfrm>
            <a:off x="6477000" y="6096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457200" y="1295400"/>
            <a:ext cx="8229600" cy="2895600"/>
          </a:xfrm>
        </p:spPr>
        <p:txBody>
          <a:bodyPr/>
          <a:lstStyle/>
          <a:p>
            <a:pPr marL="514350" indent="-514350" eaLnBrk="1" hangingPunct="1">
              <a:lnSpc>
                <a:spcPct val="90000"/>
              </a:lnSpc>
            </a:pPr>
            <a:r>
              <a:rPr lang="en-US" sz="2400" b="1" smtClean="0"/>
              <a:t>30.	BIOSKETCHES OF INDIVIDUALS WRITING SOLICITED LETTERS OF EVALUATION</a:t>
            </a:r>
          </a:p>
          <a:p>
            <a:pPr marL="514350" indent="-514350" eaLnBrk="1" hangingPunct="1">
              <a:lnSpc>
                <a:spcPct val="90000"/>
              </a:lnSpc>
            </a:pPr>
            <a:r>
              <a:rPr lang="en-US" sz="2400" b="1" smtClean="0"/>
              <a:t>	</a:t>
            </a:r>
            <a:r>
              <a:rPr lang="en-US" sz="2400" smtClean="0"/>
              <a:t>A brief, objective narrative summary indicating the credentials/ qualifications of each individual providing a letter of evaluation. The summaries should be in the same order as the letters of evaluation. Indicate which outside evaluators came from the candidate’s list and which from the chair’s list.</a:t>
            </a:r>
            <a:r>
              <a:rPr lang="en-US" sz="1400" smtClean="0"/>
              <a:t> </a:t>
            </a:r>
          </a:p>
        </p:txBody>
      </p:sp>
      <p:sp>
        <p:nvSpPr>
          <p:cNvPr id="3" name="Hexagon 2"/>
          <p:cNvSpPr/>
          <p:nvPr/>
        </p:nvSpPr>
        <p:spPr>
          <a:xfrm>
            <a:off x="5334000" y="4800600"/>
            <a:ext cx="2590800" cy="1524000"/>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Does NOT </a:t>
            </a:r>
          </a:p>
          <a:p>
            <a:pPr algn="ctr">
              <a:defRPr/>
            </a:pPr>
            <a:r>
              <a:rPr lang="en-US" b="1" dirty="0">
                <a:solidFill>
                  <a:srgbClr val="C00000"/>
                </a:solidFill>
              </a:rPr>
              <a:t>apply to</a:t>
            </a:r>
          </a:p>
          <a:p>
            <a:pPr algn="ctr">
              <a:defRPr/>
            </a:pPr>
            <a:r>
              <a:rPr lang="en-US" b="1" dirty="0">
                <a:solidFill>
                  <a:srgbClr val="C00000"/>
                </a:solidFill>
              </a:rPr>
              <a:t>Third Year</a:t>
            </a:r>
          </a:p>
          <a:p>
            <a:pPr algn="ctr">
              <a:defRPr/>
            </a:pPr>
            <a:r>
              <a:rPr lang="en-US" b="1" dirty="0">
                <a:solidFill>
                  <a:srgbClr val="C00000"/>
                </a:solidFill>
              </a:rPr>
              <a:t>Review Packet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1066800"/>
            <a:ext cx="8001000" cy="2667000"/>
          </a:xfrm>
        </p:spPr>
        <p:txBody>
          <a:bodyPr/>
          <a:lstStyle/>
          <a:p>
            <a:pPr eaLnBrk="1" hangingPunct="1">
              <a:tabLst>
                <a:tab pos="685800" algn="l"/>
              </a:tabLst>
            </a:pPr>
            <a:r>
              <a:rPr lang="en-US" b="1" smtClean="0"/>
              <a:t>30.	BIOSKETCHES OF INDIVIDUALS WRITING SOLICITED</a:t>
            </a:r>
            <a:br>
              <a:rPr lang="en-US" b="1" smtClean="0"/>
            </a:br>
            <a:r>
              <a:rPr lang="en-US" b="1" smtClean="0"/>
              <a:t>	LETTERS OF EVALUATION</a:t>
            </a:r>
            <a:br>
              <a:rPr lang="en-US" b="1" smtClean="0"/>
            </a:br>
            <a:r>
              <a:rPr lang="en-US" sz="1800" b="1" smtClean="0"/>
              <a:t/>
            </a:r>
            <a:br>
              <a:rPr lang="en-US" sz="1800" b="1" smtClean="0"/>
            </a:br>
            <a:r>
              <a:rPr lang="en-US" sz="1800" b="1" smtClean="0"/>
              <a:t>	</a:t>
            </a:r>
            <a:r>
              <a:rPr lang="en-US" sz="1800" smtClean="0"/>
              <a:t>NA</a:t>
            </a:r>
            <a:endParaRPr lang="en-US" sz="1600" smtClean="0"/>
          </a:p>
        </p:txBody>
      </p:sp>
      <p:sp>
        <p:nvSpPr>
          <p:cNvPr id="3" name="TextBox 2"/>
          <p:cNvSpPr txBox="1"/>
          <p:nvPr/>
        </p:nvSpPr>
        <p:spPr>
          <a:xfrm>
            <a:off x="6477000" y="533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838200" y="838200"/>
            <a:ext cx="6705600" cy="1447800"/>
          </a:xfrm>
        </p:spPr>
        <p:txBody>
          <a:bodyPr/>
          <a:lstStyle/>
          <a:p>
            <a:pPr eaLnBrk="1" hangingPunct="1"/>
            <a:r>
              <a:rPr lang="en-US" sz="2400" b="1" smtClean="0"/>
              <a:t>31.</a:t>
            </a:r>
            <a:r>
              <a:rPr lang="en-US" sz="2400" smtClean="0"/>
              <a:t>    </a:t>
            </a:r>
            <a:r>
              <a:rPr lang="en-US" sz="2400" b="1" smtClean="0"/>
              <a:t>LETTERS OF EVALUATION</a:t>
            </a:r>
          </a:p>
          <a:p>
            <a:pPr eaLnBrk="1" hangingPunct="1"/>
            <a:r>
              <a:rPr lang="en-US" sz="2400" b="1" smtClean="0"/>
              <a:t>         </a:t>
            </a:r>
            <a:r>
              <a:rPr lang="en-US" sz="2400" smtClean="0"/>
              <a:t>See V.7 above.</a:t>
            </a:r>
            <a:r>
              <a:rPr lang="en-US" sz="1400" smtClean="0"/>
              <a:t> </a:t>
            </a:r>
          </a:p>
        </p:txBody>
      </p:sp>
      <p:sp>
        <p:nvSpPr>
          <p:cNvPr id="3" name="Hexagon 2"/>
          <p:cNvSpPr/>
          <p:nvPr/>
        </p:nvSpPr>
        <p:spPr>
          <a:xfrm>
            <a:off x="4343400" y="3505200"/>
            <a:ext cx="2590800" cy="1524000"/>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Does NOT </a:t>
            </a:r>
          </a:p>
          <a:p>
            <a:pPr algn="ctr">
              <a:defRPr/>
            </a:pPr>
            <a:r>
              <a:rPr lang="en-US" b="1" dirty="0">
                <a:solidFill>
                  <a:srgbClr val="C00000"/>
                </a:solidFill>
              </a:rPr>
              <a:t>apply to</a:t>
            </a:r>
          </a:p>
          <a:p>
            <a:pPr algn="ctr">
              <a:defRPr/>
            </a:pPr>
            <a:r>
              <a:rPr lang="en-US" b="1" dirty="0">
                <a:solidFill>
                  <a:srgbClr val="C00000"/>
                </a:solidFill>
              </a:rPr>
              <a:t>Third Year</a:t>
            </a:r>
          </a:p>
          <a:p>
            <a:pPr algn="ctr">
              <a:defRPr/>
            </a:pPr>
            <a:r>
              <a:rPr lang="en-US" b="1" dirty="0">
                <a:solidFill>
                  <a:srgbClr val="C00000"/>
                </a:solidFill>
              </a:rPr>
              <a:t>Review Packet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extBox 1"/>
          <p:cNvSpPr txBox="1"/>
          <p:nvPr/>
        </p:nvSpPr>
        <p:spPr>
          <a:xfrm>
            <a:off x="914400" y="990600"/>
            <a:ext cx="7696200" cy="3170238"/>
          </a:xfrm>
          <a:prstGeom prst="rect">
            <a:avLst/>
          </a:prstGeom>
          <a:noFill/>
        </p:spPr>
        <p:txBody>
          <a:bodyPr>
            <a:spAutoFit/>
          </a:bodyPr>
          <a:lstStyle/>
          <a:p>
            <a:pPr algn="ctr">
              <a:defRPr/>
            </a:pPr>
            <a:r>
              <a:rPr lang="en-US" sz="3200" b="1" dirty="0"/>
              <a:t>CREATING  YOUR  PACKET</a:t>
            </a:r>
          </a:p>
          <a:p>
            <a:pPr>
              <a:defRPr/>
            </a:pPr>
            <a:endParaRPr lang="en-US" sz="2400" dirty="0"/>
          </a:p>
          <a:p>
            <a:pPr marL="514350" indent="-514350">
              <a:buFont typeface="Wingdings" pitchFamily="2" charset="2"/>
              <a:buChar char="v"/>
              <a:defRPr/>
            </a:pPr>
            <a:r>
              <a:rPr lang="en-US" sz="2400" dirty="0"/>
              <a:t>Download “Packet Template” provided at: </a:t>
            </a:r>
          </a:p>
          <a:p>
            <a:pPr marL="514350" indent="-514350">
              <a:defRPr/>
            </a:pPr>
            <a:r>
              <a:rPr lang="en-US" sz="2400" dirty="0"/>
              <a:t>	</a:t>
            </a:r>
            <a:r>
              <a:rPr lang="en-US" sz="2400" u="sng" dirty="0"/>
              <a:t>www.arts.ufl.edu/resources/TenurePromotion/about.asp</a:t>
            </a:r>
          </a:p>
          <a:p>
            <a:pPr marL="514350" indent="-514350">
              <a:buFont typeface="Wingdings" pitchFamily="2" charset="2"/>
              <a:buChar char="v"/>
              <a:defRPr/>
            </a:pPr>
            <a:endParaRPr lang="en-US" sz="2400" dirty="0"/>
          </a:p>
          <a:p>
            <a:pPr marL="514350" indent="-514350">
              <a:buFont typeface="Wingdings" pitchFamily="2" charset="2"/>
              <a:buChar char="v"/>
              <a:defRPr/>
            </a:pPr>
            <a:r>
              <a:rPr lang="en-US" sz="2400" dirty="0"/>
              <a:t>Complete the template using the guidelines and suggestions provided.</a:t>
            </a:r>
          </a:p>
          <a:p>
            <a:pPr>
              <a:defRPr/>
            </a:pPr>
            <a:endParaRPr lang="en-US" sz="2400" dirty="0"/>
          </a:p>
        </p:txBody>
      </p:sp>
      <p:sp>
        <p:nvSpPr>
          <p:cNvPr id="3" name="Flowchart: Document 2"/>
          <p:cNvSpPr/>
          <p:nvPr/>
        </p:nvSpPr>
        <p:spPr>
          <a:xfrm>
            <a:off x="3962400" y="4191000"/>
            <a:ext cx="4267200" cy="20574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Be sure to check out the other helpful</a:t>
            </a:r>
          </a:p>
          <a:p>
            <a:pPr algn="ctr">
              <a:defRPr/>
            </a:pPr>
            <a:r>
              <a:rPr lang="en-US" dirty="0">
                <a:solidFill>
                  <a:srgbClr val="C00000"/>
                </a:solidFill>
              </a:rPr>
              <a:t>information, including FAQs </a:t>
            </a:r>
          </a:p>
          <a:p>
            <a:pPr algn="ctr">
              <a:defRPr/>
            </a:pPr>
            <a:r>
              <a:rPr lang="en-US" dirty="0">
                <a:solidFill>
                  <a:srgbClr val="C00000"/>
                </a:solidFill>
              </a:rPr>
              <a:t>available from the website above</a:t>
            </a:r>
            <a:r>
              <a:rPr lang="en-US" dirty="0"/>
              <a:t>.</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1066800" y="1447800"/>
            <a:ext cx="7315200" cy="1600200"/>
          </a:xfrm>
        </p:spPr>
        <p:txBody>
          <a:bodyPr/>
          <a:lstStyle/>
          <a:p>
            <a:pPr eaLnBrk="1" hangingPunct="1"/>
            <a:r>
              <a:rPr lang="en-US" sz="2400" b="1" smtClean="0"/>
              <a:t>31.</a:t>
            </a:r>
            <a:r>
              <a:rPr lang="en-US" sz="2400" smtClean="0"/>
              <a:t>   </a:t>
            </a:r>
            <a:r>
              <a:rPr lang="en-US" sz="2400" b="1" smtClean="0"/>
              <a:t>LETTERS OF EVALUATION</a:t>
            </a:r>
            <a:br>
              <a:rPr lang="en-US" sz="2400" b="1" smtClean="0"/>
            </a:br>
            <a:r>
              <a:rPr lang="en-US" sz="2400" b="1" smtClean="0"/>
              <a:t/>
            </a:r>
            <a:br>
              <a:rPr lang="en-US" sz="2400" b="1" smtClean="0"/>
            </a:br>
            <a:r>
              <a:rPr lang="en-US" sz="2400" b="1" smtClean="0"/>
              <a:t>        </a:t>
            </a:r>
            <a:r>
              <a:rPr lang="en-US" sz="2400" smtClean="0"/>
              <a:t>NA</a:t>
            </a:r>
          </a:p>
        </p:txBody>
      </p:sp>
      <p:sp>
        <p:nvSpPr>
          <p:cNvPr id="3" name="TextBox 2"/>
          <p:cNvSpPr txBox="1"/>
          <p:nvPr/>
        </p:nvSpPr>
        <p:spPr>
          <a:xfrm>
            <a:off x="6477000" y="533400"/>
            <a:ext cx="1524000" cy="369332"/>
          </a:xfrm>
          <a:prstGeom prst="rect">
            <a:avLst/>
          </a:prstGeom>
          <a:solidFill>
            <a:srgbClr val="FF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sz="1800" dirty="0"/>
              <a:t> </a:t>
            </a:r>
            <a:r>
              <a:rPr lang="en-US" sz="1800" dirty="0"/>
              <a:t>Sample</a:t>
            </a:r>
            <a:endParaRPr lang="en-US" sz="18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457200" y="762000"/>
            <a:ext cx="8229600" cy="3886200"/>
          </a:xfrm>
        </p:spPr>
        <p:txBody>
          <a:bodyPr/>
          <a:lstStyle/>
          <a:p>
            <a:pPr marL="685800" indent="-685800" eaLnBrk="1" hangingPunct="1"/>
            <a:r>
              <a:rPr lang="en-US" sz="2400" b="1" smtClean="0"/>
              <a:t>32.	COPIES OF THE LAST FIVE ANNUAL LETTERS OF EVALUATION</a:t>
            </a:r>
          </a:p>
          <a:p>
            <a:pPr marL="685800" indent="-685800" eaLnBrk="1" hangingPunct="1"/>
            <a:r>
              <a:rPr lang="en-US" sz="2400" b="1" smtClean="0"/>
              <a:t>	</a:t>
            </a:r>
            <a:r>
              <a:rPr lang="en-US" sz="2400" smtClean="0"/>
              <a:t>Attach the last five annual letters of evaluation with the most current appearing first. If a faculty member is a “new hire” this academic year, there will be no annual evaluation letters included. Those nominees being considered for tenure and/or promotion prior to their sixth year of employment will not have five evaluations. In this case, supply the evaluations that have been given. </a:t>
            </a:r>
          </a:p>
        </p:txBody>
      </p:sp>
      <p:sp>
        <p:nvSpPr>
          <p:cNvPr id="3" name="Hexagon 2"/>
          <p:cNvSpPr/>
          <p:nvPr/>
        </p:nvSpPr>
        <p:spPr>
          <a:xfrm>
            <a:off x="4800600" y="4495800"/>
            <a:ext cx="2590800" cy="1524000"/>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For Third Year</a:t>
            </a:r>
          </a:p>
          <a:p>
            <a:pPr algn="ctr">
              <a:defRPr/>
            </a:pPr>
            <a:r>
              <a:rPr lang="en-US" b="1" dirty="0">
                <a:solidFill>
                  <a:srgbClr val="C00000"/>
                </a:solidFill>
              </a:rPr>
              <a:t>Review Packet,</a:t>
            </a:r>
          </a:p>
          <a:p>
            <a:pPr algn="ctr">
              <a:defRPr/>
            </a:pPr>
            <a:r>
              <a:rPr lang="en-US" b="1" dirty="0">
                <a:solidFill>
                  <a:srgbClr val="C00000"/>
                </a:solidFill>
              </a:rPr>
              <a:t>you would only</a:t>
            </a:r>
          </a:p>
          <a:p>
            <a:pPr algn="ctr">
              <a:defRPr/>
            </a:pPr>
            <a:r>
              <a:rPr lang="en-US" b="1" dirty="0">
                <a:solidFill>
                  <a:srgbClr val="C00000"/>
                </a:solidFill>
              </a:rPr>
              <a:t>have “two”.</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609600" y="3962400"/>
            <a:ext cx="8229600" cy="1295400"/>
          </a:xfrm>
        </p:spPr>
        <p:txBody>
          <a:bodyPr/>
          <a:lstStyle/>
          <a:p>
            <a:pPr algn="ctr" eaLnBrk="1" hangingPunct="1"/>
            <a:r>
              <a:rPr lang="en-US" sz="4400" smtClean="0"/>
              <a:t>Insert </a:t>
            </a:r>
            <a:r>
              <a:rPr lang="en-US" sz="4400" b="1" i="1" smtClean="0"/>
              <a:t>Two</a:t>
            </a:r>
            <a:r>
              <a:rPr lang="en-US" sz="4400" smtClean="0"/>
              <a:t> Letters Here</a:t>
            </a:r>
          </a:p>
        </p:txBody>
      </p:sp>
      <p:sp>
        <p:nvSpPr>
          <p:cNvPr id="3" name="Rounded Rectangle 2"/>
          <p:cNvSpPr/>
          <p:nvPr/>
        </p:nvSpPr>
        <p:spPr>
          <a:xfrm>
            <a:off x="3048000" y="304800"/>
            <a:ext cx="5867400" cy="1600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a:defRPr/>
            </a:pPr>
            <a:r>
              <a:rPr lang="en-US" dirty="0">
                <a:solidFill>
                  <a:schemeClr val="tx1"/>
                </a:solidFill>
              </a:rPr>
              <a:t>32.  COPIES OF THE LAST </a:t>
            </a:r>
            <a:r>
              <a:rPr lang="en-US" strike="sngStrike" dirty="0">
                <a:solidFill>
                  <a:schemeClr val="tx1"/>
                </a:solidFill>
              </a:rPr>
              <a:t>FIVE</a:t>
            </a:r>
            <a:r>
              <a:rPr lang="en-US" dirty="0">
                <a:solidFill>
                  <a:schemeClr val="tx1"/>
                </a:solidFill>
              </a:rPr>
              <a:t> TWO</a:t>
            </a:r>
          </a:p>
          <a:p>
            <a:pPr marL="457200" indent="-457200" algn="ctr">
              <a:defRPr/>
            </a:pPr>
            <a:r>
              <a:rPr lang="en-US" dirty="0">
                <a:solidFill>
                  <a:schemeClr val="tx1"/>
                </a:solidFill>
              </a:rPr>
              <a:t>              ANNUAL LETTERS OF EVALUATION</a:t>
            </a:r>
          </a:p>
        </p:txBody>
      </p:sp>
      <p:grpSp>
        <p:nvGrpSpPr>
          <p:cNvPr id="115715" name="Group 7"/>
          <p:cNvGrpSpPr>
            <a:grpSpLocks/>
          </p:cNvGrpSpPr>
          <p:nvPr/>
        </p:nvGrpSpPr>
        <p:grpSpPr bwMode="auto">
          <a:xfrm>
            <a:off x="609600" y="1905000"/>
            <a:ext cx="2438400" cy="1165225"/>
            <a:chOff x="609600" y="1905000"/>
            <a:chExt cx="2438400" cy="1165086"/>
          </a:xfrm>
        </p:grpSpPr>
        <p:sp>
          <p:nvSpPr>
            <p:cNvPr id="115716" name="TextBox 4"/>
            <p:cNvSpPr txBox="1">
              <a:spLocks noChangeArrowheads="1"/>
            </p:cNvSpPr>
            <p:nvPr/>
          </p:nvSpPr>
          <p:spPr bwMode="auto">
            <a:xfrm>
              <a:off x="609600" y="2362200"/>
              <a:ext cx="2133600" cy="707886"/>
            </a:xfrm>
            <a:prstGeom prst="rect">
              <a:avLst/>
            </a:prstGeom>
            <a:noFill/>
            <a:ln w="9525">
              <a:noFill/>
              <a:miter lim="800000"/>
              <a:headEnd/>
              <a:tailEnd/>
            </a:ln>
          </p:spPr>
          <p:txBody>
            <a:bodyPr>
              <a:spAutoFit/>
            </a:bodyPr>
            <a:lstStyle/>
            <a:p>
              <a:r>
                <a:rPr lang="en-US">
                  <a:solidFill>
                    <a:srgbClr val="C00000"/>
                  </a:solidFill>
                </a:rPr>
                <a:t>Place label on first page of first letter.</a:t>
              </a:r>
            </a:p>
          </p:txBody>
        </p:sp>
        <p:cxnSp>
          <p:nvCxnSpPr>
            <p:cNvPr id="7" name="Straight Arrow Connector 6"/>
            <p:cNvCxnSpPr/>
            <p:nvPr/>
          </p:nvCxnSpPr>
          <p:spPr>
            <a:xfrm flipV="1">
              <a:off x="1905000" y="1905000"/>
              <a:ext cx="1143000" cy="457145"/>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81000" y="304800"/>
            <a:ext cx="8382000" cy="6400800"/>
          </a:xfrm>
        </p:spPr>
        <p:txBody>
          <a:bodyPr/>
          <a:lstStyle/>
          <a:p>
            <a:pPr marL="285750" indent="-285750" eaLnBrk="1" hangingPunct="1"/>
            <a:r>
              <a:rPr lang="en-US" sz="2000" b="1" smtClean="0"/>
              <a:t>33.</a:t>
            </a:r>
            <a:r>
              <a:rPr lang="en-US" sz="2000" smtClean="0"/>
              <a:t> </a:t>
            </a:r>
            <a:r>
              <a:rPr lang="en-US" sz="2000" b="1" smtClean="0"/>
              <a:t>THE FURTHER INFORMATION SECTION</a:t>
            </a:r>
          </a:p>
          <a:p>
            <a:pPr marL="285750" indent="-285750" eaLnBrk="1" hangingPunct="1"/>
            <a:r>
              <a:rPr lang="en-US" sz="2000" smtClean="0"/>
              <a:t>	Include such things as </a:t>
            </a:r>
            <a:r>
              <a:rPr lang="en-US" sz="2000" u="sng" smtClean="0"/>
              <a:t>letters of acceptance from publishers</a:t>
            </a:r>
            <a:r>
              <a:rPr lang="en-US" sz="2000" smtClean="0"/>
              <a:t>, list of submitted publications, information on forthcoming books, </a:t>
            </a:r>
            <a:r>
              <a:rPr lang="en-US" sz="2000" u="sng" smtClean="0"/>
              <a:t>unsolicited letters </a:t>
            </a:r>
            <a:r>
              <a:rPr lang="en-US" sz="2000" smtClean="0"/>
              <a:t>of recommendation (please indicate that these are unsolicited), committee reports, as well as any additional information the nominee wishes to submit. Information should be restricted to professional accomplishments and </a:t>
            </a:r>
            <a:r>
              <a:rPr lang="en-US" sz="2000" b="1" u="sng" smtClean="0"/>
              <a:t>should not include</a:t>
            </a:r>
            <a:r>
              <a:rPr lang="en-US" sz="2000" smtClean="0"/>
              <a:t> such items as “thank you” letters or acknowledgment letters. </a:t>
            </a:r>
          </a:p>
          <a:p>
            <a:pPr marL="285750" indent="-285750" eaLnBrk="1" hangingPunct="1"/>
            <a:endParaRPr lang="en-US" sz="2000" smtClean="0"/>
          </a:p>
          <a:p>
            <a:pPr marL="285750" indent="-285750" eaLnBrk="1" hangingPunct="1">
              <a:spcBef>
                <a:spcPct val="0"/>
              </a:spcBef>
            </a:pPr>
            <a:r>
              <a:rPr lang="en-US" sz="2000" smtClean="0"/>
              <a:t>	Vitaes/resumes, publication reprints and reprint requests are </a:t>
            </a:r>
            <a:r>
              <a:rPr lang="en-US" sz="2000" u="sng" smtClean="0"/>
              <a:t>not</a:t>
            </a:r>
            <a:r>
              <a:rPr lang="en-US" sz="2000" smtClean="0"/>
              <a:t> </a:t>
            </a:r>
          </a:p>
          <a:p>
            <a:pPr marL="285750" indent="-285750" eaLnBrk="1" hangingPunct="1">
              <a:spcBef>
                <a:spcPct val="0"/>
              </a:spcBef>
            </a:pPr>
            <a:r>
              <a:rPr lang="en-US" sz="2000" smtClean="0"/>
              <a:t>	to be included in the packets (but may be requested by the </a:t>
            </a:r>
          </a:p>
          <a:p>
            <a:pPr marL="285750" indent="-285750" eaLnBrk="1" hangingPunct="1">
              <a:spcBef>
                <a:spcPct val="0"/>
              </a:spcBef>
            </a:pPr>
            <a:r>
              <a:rPr lang="en-US" sz="2000" smtClean="0"/>
              <a:t>	reviewing bodies at any level of the process.) </a:t>
            </a:r>
          </a:p>
          <a:p>
            <a:pPr marL="285750" indent="-285750" eaLnBrk="1" hangingPunct="1"/>
            <a:r>
              <a:rPr lang="en-US" sz="2000" b="1" smtClean="0"/>
              <a:t>     </a:t>
            </a:r>
          </a:p>
          <a:p>
            <a:pPr marL="285750" indent="-285750" eaLnBrk="1" hangingPunct="1">
              <a:spcBef>
                <a:spcPct val="0"/>
              </a:spcBef>
            </a:pPr>
            <a:r>
              <a:rPr lang="en-US" sz="2000" b="1" smtClean="0"/>
              <a:t>	Lecturers </a:t>
            </a:r>
            <a:r>
              <a:rPr lang="en-US" sz="2000" smtClean="0"/>
              <a:t>whose primary assignment is in teaching and service should include in this section samples of materials that document the instructional accomplishments described in section 8. Examples may include sample exams, excerpts from syllabi, and any evidence of teaching </a:t>
            </a:r>
          </a:p>
          <a:p>
            <a:pPr marL="285750" indent="-285750" eaLnBrk="1" hangingPunct="1">
              <a:spcBef>
                <a:spcPct val="0"/>
              </a:spcBef>
            </a:pPr>
            <a:r>
              <a:rPr lang="en-US" sz="2000" smtClean="0"/>
              <a:t>	effectiveness. Sample materials should be carefully selected </a:t>
            </a:r>
          </a:p>
          <a:p>
            <a:pPr marL="285750" indent="-285750" eaLnBrk="1" hangingPunct="1">
              <a:spcBef>
                <a:spcPct val="0"/>
              </a:spcBef>
            </a:pPr>
            <a:r>
              <a:rPr lang="en-US" sz="2000" smtClean="0"/>
              <a:t>	for inclusion: quality of the materials is much more important </a:t>
            </a:r>
          </a:p>
          <a:p>
            <a:pPr marL="285750" indent="-285750" eaLnBrk="1" hangingPunct="1">
              <a:spcBef>
                <a:spcPct val="0"/>
              </a:spcBef>
            </a:pPr>
            <a:r>
              <a:rPr lang="en-US" sz="2000" smtClean="0"/>
              <a:t>	than quantity. </a:t>
            </a:r>
          </a:p>
        </p:txBody>
      </p:sp>
      <p:sp>
        <p:nvSpPr>
          <p:cNvPr id="3" name="Rectangular Callout 2"/>
          <p:cNvSpPr/>
          <p:nvPr/>
        </p:nvSpPr>
        <p:spPr>
          <a:xfrm rot="5400000">
            <a:off x="7963694" y="2780506"/>
            <a:ext cx="914400" cy="839788"/>
          </a:xfrm>
          <a:prstGeom prst="wedgeRectCallout">
            <a:avLst>
              <a:gd name="adj1" fmla="val -72350"/>
              <a:gd name="adj2" fmla="val 1007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6740" name="TextBox 3"/>
          <p:cNvSpPr txBox="1">
            <a:spLocks noChangeArrowheads="1"/>
          </p:cNvSpPr>
          <p:nvPr/>
        </p:nvSpPr>
        <p:spPr bwMode="auto">
          <a:xfrm>
            <a:off x="8001000" y="2819400"/>
            <a:ext cx="838200" cy="738188"/>
          </a:xfrm>
          <a:prstGeom prst="rect">
            <a:avLst/>
          </a:prstGeom>
          <a:noFill/>
          <a:ln w="9525">
            <a:noFill/>
            <a:miter lim="800000"/>
            <a:headEnd/>
            <a:tailEnd/>
          </a:ln>
        </p:spPr>
        <p:txBody>
          <a:bodyPr>
            <a:spAutoFit/>
          </a:bodyPr>
          <a:lstStyle/>
          <a:p>
            <a:r>
              <a:rPr lang="en-US" sz="1400"/>
              <a:t>Should   NOT include!</a:t>
            </a:r>
          </a:p>
        </p:txBody>
      </p:sp>
      <p:sp>
        <p:nvSpPr>
          <p:cNvPr id="7" name="Rectangular Callout 6"/>
          <p:cNvSpPr/>
          <p:nvPr/>
        </p:nvSpPr>
        <p:spPr>
          <a:xfrm rot="5400000">
            <a:off x="7734300" y="5372100"/>
            <a:ext cx="914400" cy="1600200"/>
          </a:xfrm>
          <a:prstGeom prst="wedgeRectCallout">
            <a:avLst>
              <a:gd name="adj1" fmla="val -112350"/>
              <a:gd name="adj2" fmla="val 254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6742" name="TextBox 3"/>
          <p:cNvSpPr txBox="1">
            <a:spLocks noChangeArrowheads="1"/>
          </p:cNvSpPr>
          <p:nvPr/>
        </p:nvSpPr>
        <p:spPr bwMode="auto">
          <a:xfrm>
            <a:off x="7391400" y="5791200"/>
            <a:ext cx="1597025" cy="738188"/>
          </a:xfrm>
          <a:prstGeom prst="rect">
            <a:avLst/>
          </a:prstGeom>
          <a:noFill/>
          <a:ln w="9525">
            <a:noFill/>
            <a:miter lim="800000"/>
            <a:headEnd/>
            <a:tailEnd/>
          </a:ln>
        </p:spPr>
        <p:txBody>
          <a:bodyPr>
            <a:spAutoFit/>
          </a:bodyPr>
          <a:lstStyle/>
          <a:p>
            <a:r>
              <a:rPr lang="en-US" sz="1400"/>
              <a:t>Professors do NOT include exams or syllabi!</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Group 4"/>
          <p:cNvGrpSpPr>
            <a:grpSpLocks/>
          </p:cNvGrpSpPr>
          <p:nvPr/>
        </p:nvGrpSpPr>
        <p:grpSpPr bwMode="auto">
          <a:xfrm>
            <a:off x="609600" y="1905000"/>
            <a:ext cx="2438400" cy="1165225"/>
            <a:chOff x="609600" y="1905000"/>
            <a:chExt cx="2438400" cy="1165086"/>
          </a:xfrm>
        </p:grpSpPr>
        <p:sp>
          <p:nvSpPr>
            <p:cNvPr id="117764" name="TextBox 5"/>
            <p:cNvSpPr txBox="1">
              <a:spLocks noChangeArrowheads="1"/>
            </p:cNvSpPr>
            <p:nvPr/>
          </p:nvSpPr>
          <p:spPr bwMode="auto">
            <a:xfrm>
              <a:off x="609600" y="2362200"/>
              <a:ext cx="2133600" cy="707886"/>
            </a:xfrm>
            <a:prstGeom prst="rect">
              <a:avLst/>
            </a:prstGeom>
            <a:noFill/>
            <a:ln w="9525">
              <a:noFill/>
              <a:miter lim="800000"/>
              <a:headEnd/>
              <a:tailEnd/>
            </a:ln>
          </p:spPr>
          <p:txBody>
            <a:bodyPr>
              <a:spAutoFit/>
            </a:bodyPr>
            <a:lstStyle/>
            <a:p>
              <a:r>
                <a:rPr lang="en-US">
                  <a:solidFill>
                    <a:srgbClr val="C00000"/>
                  </a:solidFill>
                </a:rPr>
                <a:t>Place label on first page of first item.</a:t>
              </a:r>
            </a:p>
          </p:txBody>
        </p:sp>
        <p:cxnSp>
          <p:nvCxnSpPr>
            <p:cNvPr id="7" name="Straight Arrow Connector 6"/>
            <p:cNvCxnSpPr/>
            <p:nvPr/>
          </p:nvCxnSpPr>
          <p:spPr>
            <a:xfrm flipV="1">
              <a:off x="1905000" y="1905000"/>
              <a:ext cx="1143000" cy="457145"/>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Rounded Rectangle 7"/>
          <p:cNvSpPr/>
          <p:nvPr/>
        </p:nvSpPr>
        <p:spPr>
          <a:xfrm>
            <a:off x="3048000" y="304800"/>
            <a:ext cx="5867400" cy="1600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a:defRPr/>
            </a:pPr>
            <a:r>
              <a:rPr lang="en-US" dirty="0">
                <a:solidFill>
                  <a:schemeClr val="tx1"/>
                </a:solidFill>
              </a:rPr>
              <a:t>33.  THE FURTHER INFORMATION SECTION</a:t>
            </a:r>
          </a:p>
        </p:txBody>
      </p:sp>
      <p:sp>
        <p:nvSpPr>
          <p:cNvPr id="9" name="Flowchart: Document 8"/>
          <p:cNvSpPr/>
          <p:nvPr/>
        </p:nvSpPr>
        <p:spPr>
          <a:xfrm>
            <a:off x="4724400" y="3886200"/>
            <a:ext cx="3657600" cy="2362200"/>
          </a:xfrm>
          <a:prstGeom prst="flowChartDocument">
            <a:avLst/>
          </a:prstGeom>
          <a:solidFill>
            <a:srgbClr val="D6ECE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However, if there are no items, simply attach a new page with the Item No. &amp; Heading, and </a:t>
            </a:r>
          </a:p>
          <a:p>
            <a:pPr algn="ctr">
              <a:defRPr/>
            </a:pPr>
            <a:r>
              <a:rPr lang="en-US" dirty="0">
                <a:solidFill>
                  <a:schemeClr val="tx1"/>
                </a:solidFill>
              </a:rPr>
              <a:t>indicate “None”.</a:t>
            </a:r>
            <a:endParaRPr lang="en-US" dirty="0">
              <a:solidFill>
                <a:schemeClr val="tx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extBox 1"/>
          <p:cNvSpPr txBox="1"/>
          <p:nvPr/>
        </p:nvSpPr>
        <p:spPr>
          <a:xfrm>
            <a:off x="1143000" y="914400"/>
            <a:ext cx="6858000" cy="4154488"/>
          </a:xfrm>
          <a:prstGeom prst="rect">
            <a:avLst/>
          </a:prstGeom>
          <a:noFill/>
        </p:spPr>
        <p:txBody>
          <a:bodyPr>
            <a:spAutoFit/>
          </a:bodyPr>
          <a:lstStyle/>
          <a:p>
            <a:pPr>
              <a:defRPr/>
            </a:pPr>
            <a:r>
              <a:rPr lang="en-US" sz="2400" dirty="0"/>
              <a:t>For questions, please feel free to contact:</a:t>
            </a:r>
          </a:p>
          <a:p>
            <a:pPr>
              <a:defRPr/>
            </a:pPr>
            <a:endParaRPr lang="en-US" sz="2400" dirty="0"/>
          </a:p>
          <a:p>
            <a:pPr marL="1371600">
              <a:defRPr/>
            </a:pPr>
            <a:r>
              <a:rPr lang="en-US" sz="2400" dirty="0"/>
              <a:t>Marcia Isaacson</a:t>
            </a:r>
          </a:p>
          <a:p>
            <a:pPr marL="1371600">
              <a:defRPr/>
            </a:pPr>
            <a:r>
              <a:rPr lang="en-US" sz="2400" dirty="0"/>
              <a:t>Associate Dean</a:t>
            </a:r>
          </a:p>
          <a:p>
            <a:pPr marL="1371600">
              <a:defRPr/>
            </a:pPr>
            <a:r>
              <a:rPr lang="en-US" sz="2400" dirty="0"/>
              <a:t>273-1481</a:t>
            </a:r>
          </a:p>
          <a:p>
            <a:pPr marL="1371600">
              <a:defRPr/>
            </a:pPr>
            <a:r>
              <a:rPr lang="en-US" sz="2400" dirty="0"/>
              <a:t>marcia@ufl.edu</a:t>
            </a:r>
          </a:p>
          <a:p>
            <a:pPr marL="1371600">
              <a:defRPr/>
            </a:pPr>
            <a:endParaRPr lang="en-US" sz="2400" dirty="0"/>
          </a:p>
          <a:p>
            <a:pPr marL="1371600">
              <a:defRPr/>
            </a:pPr>
            <a:r>
              <a:rPr lang="en-US" sz="2400" dirty="0"/>
              <a:t>Cynthia Zimmerman</a:t>
            </a:r>
          </a:p>
          <a:p>
            <a:pPr marL="1371600">
              <a:defRPr/>
            </a:pPr>
            <a:r>
              <a:rPr lang="en-US" sz="2400" dirty="0"/>
              <a:t>Executive Secretary</a:t>
            </a:r>
          </a:p>
          <a:p>
            <a:pPr marL="1371600">
              <a:defRPr/>
            </a:pPr>
            <a:r>
              <a:rPr lang="en-US" sz="2400" dirty="0"/>
              <a:t>273-1484</a:t>
            </a:r>
          </a:p>
          <a:p>
            <a:pPr marL="1371600">
              <a:defRPr/>
            </a:pPr>
            <a:r>
              <a:rPr lang="en-US" sz="2400" dirty="0"/>
              <a:t>czimmerman@arts.ufl.edu</a:t>
            </a:r>
            <a:endParaRPr lang="en-US" sz="24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4236</TotalTime>
  <Words>8966</Words>
  <Application>Microsoft Office PowerPoint</Application>
  <PresentationFormat>On-screen Show (4:3)</PresentationFormat>
  <Paragraphs>986</Paragraphs>
  <Slides>95</Slides>
  <Notes>2</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1</vt:i4>
      </vt:variant>
      <vt:variant>
        <vt:lpstr>Slide Titles</vt:lpstr>
      </vt:variant>
      <vt:variant>
        <vt:i4>95</vt:i4>
      </vt:variant>
    </vt:vector>
  </HeadingPairs>
  <TitlesOfParts>
    <vt:vector size="104" baseType="lpstr">
      <vt:lpstr>Times New Roman</vt:lpstr>
      <vt:lpstr>Arial</vt:lpstr>
      <vt:lpstr>Calibri</vt:lpstr>
      <vt:lpstr>Wingdings</vt:lpstr>
      <vt:lpstr>Courier New</vt:lpstr>
      <vt:lpstr>Arial Black</vt:lpstr>
      <vt:lpstr>Rockwell</vt:lpstr>
      <vt:lpstr>Default Design</vt:lpstr>
      <vt:lpstr>Document</vt:lpstr>
      <vt:lpstr>CFA Third Year Review Workshop</vt:lpstr>
      <vt:lpstr>GUIDELINES AND INFORMATION REGARDING THE TENURE, PERMANENT STATUS AND PROMOTION PROCESS FOR 2008-2009   VIII. ANNUAL REVIEW PROCESS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7. YEAR TENURE/PERMANENT STATUS WAS  AWARDED BY UNIVERSITY OF FLORIDA   NA</vt:lpstr>
      <vt:lpstr>Slide 26</vt:lpstr>
      <vt:lpstr>Slide 27</vt:lpstr>
      <vt:lpstr>Slide 28</vt:lpstr>
      <vt:lpstr>9. TEACHING, ADVISING AND/OR INSTRUCTIONAL      ACCOMPLISHMENTS</vt:lpstr>
      <vt:lpstr>Slide 30</vt:lpstr>
      <vt:lpstr>10. TEACHING EVALUATIONS</vt:lpstr>
      <vt:lpstr>Slide 32</vt:lpstr>
      <vt:lpstr>Slide 33</vt:lpstr>
      <vt:lpstr>Slide 34</vt:lpstr>
      <vt:lpstr>Slide 35</vt:lpstr>
      <vt:lpstr>Slide 36</vt:lpstr>
      <vt:lpstr>Slide 37</vt:lpstr>
      <vt:lpstr>Slide 38</vt:lpstr>
      <vt:lpstr>Slide 39</vt:lpstr>
      <vt:lpstr>14. CREATIVE WORKS AND ACTIVITIES</vt:lpstr>
      <vt:lpstr>Slide 41</vt:lpstr>
      <vt:lpstr>14. CREATIVE WORKS OR ACTIVITIES  </vt:lpstr>
      <vt:lpstr>Slide 43</vt:lpstr>
      <vt:lpstr>15.   PATENTS AND COPYRIGHTS          NONE</vt:lpstr>
      <vt:lpstr>Slide 45</vt:lpstr>
      <vt:lpstr>Slide 46</vt:lpstr>
      <vt:lpstr>Slide 47</vt:lpstr>
      <vt:lpstr>Slide 48</vt:lpstr>
      <vt:lpstr>Slide 49</vt:lpstr>
      <vt:lpstr>Slide 50</vt:lpstr>
      <vt:lpstr>Slide 51</vt:lpstr>
      <vt:lpstr>17.  LECTURES, SPEECHES OR POSTERS PRESENTED AT        PROFESSIONAL CONFERENCES/MEETINGS</vt:lpstr>
      <vt:lpstr>17.  LECTURES, SPEECHES OR POSTERS PRESENTED AT PROFESSIONAL CONFERENCES/MEETINGS</vt:lpstr>
      <vt:lpstr>Slide 54</vt:lpstr>
      <vt:lpstr>Slide 55</vt:lpstr>
      <vt:lpstr>Slide 56</vt:lpstr>
      <vt:lpstr>Slide 57</vt:lpstr>
      <vt:lpstr>Slide 58</vt:lpstr>
      <vt:lpstr>Slide 59</vt:lpstr>
      <vt:lpstr>Slide 60</vt:lpstr>
      <vt:lpstr>19. UNIVERSITY GOVERNANCE AND SERVICE</vt:lpstr>
      <vt:lpstr>Slide 62</vt:lpstr>
      <vt:lpstr>20. CONSULTATIONS OUTSIDE THE UNIVERSITY</vt:lpstr>
      <vt:lpstr>Slide 64</vt:lpstr>
      <vt:lpstr>Slide 65</vt:lpstr>
      <vt:lpstr>21.  EDITOR OF A SCHOLARLY JOURNAL, SERVICE ON AN EDITORIAL ADVISORY BOARD OR REVIEWER FOR A SCHOLARLY JOURNAL</vt:lpstr>
      <vt:lpstr>Slide 67</vt:lpstr>
      <vt:lpstr>22.  INTERNATIONAL ACTIVITIES</vt:lpstr>
      <vt:lpstr>22. INTERNATIONAL ACTIVITIES</vt:lpstr>
      <vt:lpstr>Slide 70</vt:lpstr>
      <vt:lpstr>23. EXTENSION PROGRAM (for IFAS only)         NA</vt:lpstr>
      <vt:lpstr>Slide 72</vt:lpstr>
      <vt:lpstr>24. CLINICAL SERVICE OR CLINICAL ACTIVITIES         NA</vt:lpstr>
      <vt:lpstr>Slide 74</vt:lpstr>
      <vt:lpstr>25. SERVICE TO SCHOOLS</vt:lpstr>
      <vt:lpstr>Slide 76</vt:lpstr>
      <vt:lpstr>Slide 77</vt:lpstr>
      <vt:lpstr>Slide 78</vt:lpstr>
      <vt:lpstr>26. MEMBERSHIP AND ACTIVITIES IN THE PROFESSION</vt:lpstr>
      <vt:lpstr>Slide 80</vt:lpstr>
      <vt:lpstr> . </vt:lpstr>
      <vt:lpstr>27. HONORS</vt:lpstr>
      <vt:lpstr>Slide 83</vt:lpstr>
      <vt:lpstr>28. CHAIR’S /DIRECTOR’S (OR APPROPRIATE   ADMINISTRATOR’S LETTER   NA</vt:lpstr>
      <vt:lpstr>Slide 85</vt:lpstr>
      <vt:lpstr>29.   DEAN’S LETTER          NA</vt:lpstr>
      <vt:lpstr>Slide 87</vt:lpstr>
      <vt:lpstr>30. BIOSKETCHES OF INDIVIDUALS WRITING SOLICITED  LETTERS OF EVALUATION   NA</vt:lpstr>
      <vt:lpstr>Slide 89</vt:lpstr>
      <vt:lpstr>31.   LETTERS OF EVALUATION          NA</vt:lpstr>
      <vt:lpstr>Slide 91</vt:lpstr>
      <vt:lpstr>Insert Two Letters Here</vt:lpstr>
      <vt:lpstr>Slide 93</vt:lpstr>
      <vt:lpstr>Slide 94</vt:lpstr>
      <vt:lpstr>Slide 95</vt:lpstr>
    </vt:vector>
  </TitlesOfParts>
  <Company>University Of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marcia</dc:creator>
  <cp:lastModifiedBy>College of Fine Arts</cp:lastModifiedBy>
  <cp:revision>628</cp:revision>
  <dcterms:created xsi:type="dcterms:W3CDTF">2008-01-29T17:57:00Z</dcterms:created>
  <dcterms:modified xsi:type="dcterms:W3CDTF">2009-02-12T21:04:46Z</dcterms:modified>
</cp:coreProperties>
</file>